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26"/>
  </p:notesMasterIdLst>
  <p:sldIdLst>
    <p:sldId id="373" r:id="rId5"/>
    <p:sldId id="374" r:id="rId6"/>
    <p:sldId id="363" r:id="rId7"/>
    <p:sldId id="316" r:id="rId8"/>
    <p:sldId id="370" r:id="rId9"/>
    <p:sldId id="354" r:id="rId10"/>
    <p:sldId id="317" r:id="rId11"/>
    <p:sldId id="313" r:id="rId12"/>
    <p:sldId id="314" r:id="rId13"/>
    <p:sldId id="322" r:id="rId14"/>
    <p:sldId id="360" r:id="rId15"/>
    <p:sldId id="361" r:id="rId16"/>
    <p:sldId id="347" r:id="rId17"/>
    <p:sldId id="358" r:id="rId18"/>
    <p:sldId id="359" r:id="rId19"/>
    <p:sldId id="353" r:id="rId20"/>
    <p:sldId id="348" r:id="rId21"/>
    <p:sldId id="349" r:id="rId22"/>
    <p:sldId id="350" r:id="rId23"/>
    <p:sldId id="371" r:id="rId24"/>
    <p:sldId id="372"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18"/>
    <a:srgbClr val="184B81"/>
    <a:srgbClr val="2F8B20"/>
    <a:srgbClr val="EF1F1D"/>
    <a:srgbClr val="18605A"/>
    <a:srgbClr val="5DBACA"/>
    <a:srgbClr val="1822CD"/>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snapToGrid="0">
      <p:cViewPr>
        <p:scale>
          <a:sx n="88" d="100"/>
          <a:sy n="88" d="100"/>
        </p:scale>
        <p:origin x="2864"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7" charset="0"/>
                <a:ea typeface="+mn-ea"/>
                <a:cs typeface="+mn-cs"/>
              </a:defRPr>
            </a:lvl1pPr>
          </a:lstStyle>
          <a:p>
            <a:pPr>
              <a:defRPr/>
            </a:pPr>
            <a:endParaRPr lang="en-US"/>
          </a:p>
        </p:txBody>
      </p:sp>
      <p:sp>
        <p:nvSpPr>
          <p:cNvPr id="76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7"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7" charset="0"/>
                <a:ea typeface="+mn-ea"/>
                <a:cs typeface="+mn-cs"/>
              </a:defRPr>
            </a:lvl1pPr>
          </a:lstStyle>
          <a:p>
            <a:pPr>
              <a:defRPr/>
            </a:pPr>
            <a:endParaRPr lang="en-US"/>
          </a:p>
        </p:txBody>
      </p:sp>
      <p:sp>
        <p:nvSpPr>
          <p:cNvPr id="76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9283812-EF8E-5B49-87E8-2DF999A2D4FB}" type="slidenum">
              <a:rPr lang="en-US"/>
              <a:pPr/>
              <a:t>‹#›</a:t>
            </a:fld>
            <a:endParaRPr lang="en-US"/>
          </a:p>
        </p:txBody>
      </p:sp>
    </p:spTree>
    <p:extLst>
      <p:ext uri="{BB962C8B-B14F-4D97-AF65-F5344CB8AC3E}">
        <p14:creationId xmlns:p14="http://schemas.microsoft.com/office/powerpoint/2010/main" val="3362360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C4735BD-8F4B-E34C-BA8B-AAE774032D73}" type="slidenum">
              <a:rPr lang="en-GB" sz="1200">
                <a:solidFill>
                  <a:prstClr val="white"/>
                </a:solidFill>
              </a:rPr>
              <a:pPr/>
              <a:t>1</a:t>
            </a:fld>
            <a:endParaRPr lang="en-GB" sz="1200">
              <a:solidFill>
                <a:prstClr val="white"/>
              </a:solidFill>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txBox="1">
            <a:spLocks noGrp="1" noChangeArrowheads="1"/>
          </p:cNvSpPr>
          <p:nvPr/>
        </p:nvSpPr>
        <p:spPr bwMode="auto">
          <a:xfrm>
            <a:off x="3890963" y="8707438"/>
            <a:ext cx="2992437" cy="45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950" tIns="44975" rIns="89950" bIns="44975" anchor="b"/>
          <a:lstStyle>
            <a:lvl1pPr defTabSz="900113" eaLnBrk="0" hangingPunct="0">
              <a:defRPr sz="2400">
                <a:solidFill>
                  <a:schemeClr val="tx1"/>
                </a:solidFill>
                <a:latin typeface="Times New Roman" charset="0"/>
                <a:ea typeface="ＭＳ Ｐゴシック" charset="0"/>
                <a:cs typeface="ＭＳ Ｐゴシック" charset="0"/>
              </a:defRPr>
            </a:lvl1pPr>
            <a:lvl2pPr marL="742950" indent="-285750" defTabSz="900113" eaLnBrk="0" hangingPunct="0">
              <a:defRPr sz="2400">
                <a:solidFill>
                  <a:schemeClr val="tx1"/>
                </a:solidFill>
                <a:latin typeface="Times New Roman" charset="0"/>
                <a:ea typeface="ＭＳ Ｐゴシック" charset="0"/>
              </a:defRPr>
            </a:lvl2pPr>
            <a:lvl3pPr marL="1143000" indent="-228600" defTabSz="900113" eaLnBrk="0" hangingPunct="0">
              <a:defRPr sz="2400">
                <a:solidFill>
                  <a:schemeClr val="tx1"/>
                </a:solidFill>
                <a:latin typeface="Times New Roman" charset="0"/>
                <a:ea typeface="ＭＳ Ｐゴシック" charset="0"/>
              </a:defRPr>
            </a:lvl3pPr>
            <a:lvl4pPr marL="1600200" indent="-228600" defTabSz="900113" eaLnBrk="0" hangingPunct="0">
              <a:defRPr sz="2400">
                <a:solidFill>
                  <a:schemeClr val="tx1"/>
                </a:solidFill>
                <a:latin typeface="Times New Roman" charset="0"/>
                <a:ea typeface="ＭＳ Ｐゴシック" charset="0"/>
              </a:defRPr>
            </a:lvl4pPr>
            <a:lvl5pPr marL="2057400" indent="-228600" defTabSz="900113" eaLnBrk="0" hangingPunct="0">
              <a:defRPr sz="2400">
                <a:solidFill>
                  <a:schemeClr val="tx1"/>
                </a:solidFill>
                <a:latin typeface="Times New Roman" charset="0"/>
                <a:ea typeface="ＭＳ Ｐゴシック" charset="0"/>
              </a:defRPr>
            </a:lvl5pPr>
            <a:lvl6pPr marL="2514600" indent="-228600" defTabSz="9001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001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001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00113" eaLnBrk="0" fontAlgn="base" hangingPunct="0">
              <a:spcBef>
                <a:spcPct val="0"/>
              </a:spcBef>
              <a:spcAft>
                <a:spcPct val="0"/>
              </a:spcAft>
              <a:defRPr sz="2400">
                <a:solidFill>
                  <a:schemeClr val="tx1"/>
                </a:solidFill>
                <a:latin typeface="Times New Roman" charset="0"/>
                <a:ea typeface="ＭＳ Ｐゴシック" charset="0"/>
              </a:defRPr>
            </a:lvl9pPr>
          </a:lstStyle>
          <a:p>
            <a:pPr algn="r"/>
            <a:fld id="{D375DD82-C46C-B346-81FC-EA62990DE319}" type="slidenum">
              <a:rPr lang="en-US" sz="1200">
                <a:solidFill>
                  <a:prstClr val="black"/>
                </a:solidFill>
              </a:rPr>
              <a:pPr algn="r"/>
              <a:t>21</a:t>
            </a:fld>
            <a:endParaRPr lang="en-US" sz="1200">
              <a:solidFill>
                <a:prstClr val="black"/>
              </a:solidFill>
            </a:endParaRPr>
          </a:p>
        </p:txBody>
      </p:sp>
      <p:sp>
        <p:nvSpPr>
          <p:cNvPr id="207874" name="Rectangle 2"/>
          <p:cNvSpPr>
            <a:spLocks noGrp="1" noRot="1" noChangeAspect="1" noChangeArrowheads="1"/>
          </p:cNvSpPr>
          <p:nvPr>
            <p:ph type="sldImg"/>
          </p:nvPr>
        </p:nvSpPr>
        <p:spPr>
          <a:solidFill>
            <a:srgbClr val="FFFFFF"/>
          </a:solidFill>
          <a:ln/>
        </p:spPr>
      </p:sp>
      <p:sp>
        <p:nvSpPr>
          <p:cNvPr id="20787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lIns="91434" tIns="45716" rIns="91434" bIns="45716"/>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fld id="{2C4735BD-8F4B-E34C-BA8B-AAE774032D73}" type="slidenum">
              <a:rPr lang="en-GB" sz="1200">
                <a:solidFill>
                  <a:prstClr val="white"/>
                </a:solidFill>
              </a:rPr>
              <a:pPr/>
              <a:t>2</a:t>
            </a:fld>
            <a:endParaRPr lang="en-GB" sz="1200">
              <a:solidFill>
                <a:prstClr val="white"/>
              </a:solidFill>
            </a:endParaRPr>
          </a:p>
        </p:txBody>
      </p:sp>
      <p:sp>
        <p:nvSpPr>
          <p:cNvPr id="1434626" name="Rectangle 2"/>
          <p:cNvSpPr>
            <a:spLocks noGrp="1" noRot="1" noChangeAspect="1" noChangeArrowheads="1" noTextEdit="1"/>
          </p:cNvSpPr>
          <p:nvPr>
            <p:ph type="sldImg"/>
          </p:nvPr>
        </p:nvSpPr>
        <p:spPr>
          <a:ln/>
        </p:spPr>
      </p:sp>
      <p:sp>
        <p:nvSpPr>
          <p:cNvPr id="143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47DDF4F-D62D-7B4C-8250-C93D49020BF8}" type="slidenum">
              <a:rPr lang="en-US" sz="1200"/>
              <a:pPr eaLnBrk="1" hangingPunct="1"/>
              <a:t>4</a:t>
            </a:fld>
            <a:endParaRPr lang="en-US" sz="1200"/>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(2)	The Arian Controversy and the Trinitarian Resolution.</a:t>
            </a:r>
          </a:p>
          <a:p>
            <a:pPr eaLnBrk="1" hangingPunct="1"/>
            <a:r>
              <a:rPr lang="en-US" sz="1000">
                <a:solidFill>
                  <a:srgbClr val="000000"/>
                </a:solidFill>
                <a:latin typeface="Geneva" charset="0"/>
                <a:ea typeface="ＭＳ Ｐゴシック" charset="0"/>
                <a:cs typeface="ＭＳ Ｐゴシック" charset="0"/>
              </a:rPr>
              <a:t>(a)	The teachings of Arius, an Alexandrian presbyter.</a:t>
            </a:r>
          </a:p>
          <a:p>
            <a:pPr eaLnBrk="1" hangingPunct="1"/>
            <a:r>
              <a:rPr lang="en-US" sz="1000">
                <a:solidFill>
                  <a:srgbClr val="000000"/>
                </a:solidFill>
                <a:latin typeface="Geneva" charset="0"/>
                <a:ea typeface="ＭＳ Ｐゴシック" charset="0"/>
                <a:cs typeface="ＭＳ Ｐゴシック" charset="0"/>
              </a:rPr>
              <a:t>Athanasius (ca. 295–373), Arius</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most prolific</a:t>
            </a:r>
          </a:p>
          <a:p>
            <a:pPr eaLnBrk="1" hangingPunct="1"/>
            <a:r>
              <a:rPr lang="en-US" sz="1000">
                <a:solidFill>
                  <a:srgbClr val="000000"/>
                </a:solidFill>
                <a:latin typeface="Geneva" charset="0"/>
                <a:ea typeface="ＭＳ Ｐゴシック" charset="0"/>
                <a:cs typeface="ＭＳ Ｐゴシック" charset="0"/>
              </a:rPr>
              <a:t>opponent, summarized his view of Christ opinion</a:t>
            </a:r>
          </a:p>
          <a:p>
            <a:pPr eaLnBrk="1" hangingPunct="1"/>
            <a:r>
              <a:rPr lang="en-US" sz="1000">
                <a:solidFill>
                  <a:srgbClr val="000000"/>
                </a:solidFill>
                <a:latin typeface="Geneva" charset="0"/>
                <a:ea typeface="ＭＳ Ｐゴシック" charset="0"/>
                <a:cs typeface="ＭＳ Ｐゴシック" charset="0"/>
              </a:rPr>
              <a:t>as follows (Oration Against Athanasius. I, 2.): "God</a:t>
            </a:r>
          </a:p>
          <a:p>
            <a:pPr eaLnBrk="1" hangingPunct="1"/>
            <a:r>
              <a:rPr lang="en-US" sz="1000">
                <a:solidFill>
                  <a:srgbClr val="000000"/>
                </a:solidFill>
                <a:latin typeface="Geneva" charset="0"/>
                <a:ea typeface="ＭＳ Ｐゴシック" charset="0"/>
                <a:cs typeface="ＭＳ Ｐゴシック" charset="0"/>
              </a:rPr>
              <a:t>was not always Father; but there was when God</a:t>
            </a:r>
          </a:p>
          <a:p>
            <a:pPr eaLnBrk="1" hangingPunct="1"/>
            <a:r>
              <a:rPr lang="en-US" sz="1000">
                <a:solidFill>
                  <a:srgbClr val="000000"/>
                </a:solidFill>
                <a:latin typeface="Geneva" charset="0"/>
                <a:ea typeface="ＭＳ Ｐゴシック" charset="0"/>
                <a:cs typeface="ＭＳ Ｐゴシック" charset="0"/>
              </a:rPr>
              <a:t>was alone and was not yet Father; afterward He</a:t>
            </a:r>
          </a:p>
          <a:p>
            <a:pPr eaLnBrk="1" hangingPunct="1"/>
            <a:r>
              <a:rPr lang="en-US" sz="1000">
                <a:solidFill>
                  <a:srgbClr val="000000"/>
                </a:solidFill>
                <a:latin typeface="Geneva" charset="0"/>
                <a:ea typeface="ＭＳ Ｐゴシック" charset="0"/>
                <a:cs typeface="ＭＳ Ｐゴシック" charset="0"/>
              </a:rPr>
              <a:t>became a Father. The Son was not always; for since</a:t>
            </a:r>
          </a:p>
          <a:p>
            <a:pPr eaLnBrk="1" hangingPunct="1"/>
            <a:r>
              <a:rPr lang="en-US" sz="1000">
                <a:solidFill>
                  <a:srgbClr val="000000"/>
                </a:solidFill>
                <a:latin typeface="Geneva" charset="0"/>
                <a:ea typeface="ＭＳ Ｐゴシック" charset="0"/>
                <a:cs typeface="ＭＳ Ｐゴシック" charset="0"/>
              </a:rPr>
              <a:t>all things have come into existence from nothing, and</a:t>
            </a:r>
          </a:p>
          <a:p>
            <a:pPr eaLnBrk="1" hangingPunct="1"/>
            <a:r>
              <a:rPr lang="en-US" sz="1000">
                <a:solidFill>
                  <a:srgbClr val="000000"/>
                </a:solidFill>
                <a:latin typeface="Geneva" charset="0"/>
                <a:ea typeface="ＭＳ Ｐゴシック" charset="0"/>
                <a:cs typeface="ＭＳ Ｐゴシック" charset="0"/>
              </a:rPr>
              <a:t>all things are creatures and have been made, so also</a:t>
            </a:r>
          </a:p>
          <a:p>
            <a:pPr eaLnBrk="1" hangingPunct="1"/>
            <a:r>
              <a:rPr lang="en-US" sz="1000">
                <a:solidFill>
                  <a:srgbClr val="000000"/>
                </a:solidFill>
                <a:latin typeface="Geneva" charset="0"/>
                <a:ea typeface="ＭＳ Ｐゴシック" charset="0"/>
                <a:cs typeface="ＭＳ Ｐゴシック" charset="0"/>
              </a:rPr>
              <a:t>the Logos of God Himself came into existence from</a:t>
            </a:r>
          </a:p>
          <a:p>
            <a:pPr eaLnBrk="1" hangingPunct="1"/>
            <a:r>
              <a:rPr lang="en-US" sz="1000">
                <a:solidFill>
                  <a:srgbClr val="000000"/>
                </a:solidFill>
                <a:latin typeface="Geneva" charset="0"/>
                <a:ea typeface="ＭＳ Ｐゴシック" charset="0"/>
                <a:cs typeface="ＭＳ Ｐゴシック" charset="0"/>
              </a:rPr>
              <a:t>nothing and there was a time when He was not; and</a:t>
            </a:r>
          </a:p>
          <a:p>
            <a:pPr eaLnBrk="1" hangingPunct="1"/>
            <a:r>
              <a:rPr lang="en-US" sz="1000">
                <a:solidFill>
                  <a:srgbClr val="000000"/>
                </a:solidFill>
                <a:latin typeface="Geneva" charset="0"/>
                <a:ea typeface="ＭＳ Ｐゴシック" charset="0"/>
                <a:cs typeface="ＭＳ Ｐゴシック" charset="0"/>
              </a:rPr>
              <a:t>that before He came into existence He was not; but</a:t>
            </a:r>
          </a:p>
          <a:p>
            <a:pPr eaLnBrk="1" hangingPunct="1"/>
            <a:r>
              <a:rPr lang="en-US" sz="1000">
                <a:solidFill>
                  <a:srgbClr val="000000"/>
                </a:solidFill>
                <a:latin typeface="Geneva" charset="0"/>
                <a:ea typeface="ＭＳ Ｐゴシック" charset="0"/>
                <a:cs typeface="ＭＳ Ｐゴシック" charset="0"/>
              </a:rPr>
              <a:t>He also had a beginning of His being created."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(b)	The clash of Arius and Alexander, bishop of</a:t>
            </a:r>
          </a:p>
          <a:p>
            <a:pPr eaLnBrk="1" hangingPunct="1"/>
            <a:r>
              <a:rPr lang="en-US" sz="1000">
                <a:solidFill>
                  <a:srgbClr val="000000"/>
                </a:solidFill>
                <a:latin typeface="Geneva" charset="0"/>
                <a:ea typeface="ＭＳ Ｐゴシック" charset="0"/>
                <a:cs typeface="ＭＳ Ｐゴシック" charset="0"/>
              </a:rPr>
              <a:t>Alexandria.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Arius (ca. 250–336) was condemned at the regional</a:t>
            </a:r>
          </a:p>
          <a:p>
            <a:pPr eaLnBrk="1" hangingPunct="1"/>
            <a:r>
              <a:rPr lang="en-US" sz="1000">
                <a:solidFill>
                  <a:srgbClr val="000000"/>
                </a:solidFill>
                <a:latin typeface="Geneva" charset="0"/>
                <a:ea typeface="ＭＳ Ｐゴシック" charset="0"/>
                <a:cs typeface="ＭＳ Ｐゴシック" charset="0"/>
              </a:rPr>
              <a:t>council of Alexandria in A.D. 321 and his writings</a:t>
            </a:r>
          </a:p>
          <a:p>
            <a:pPr eaLnBrk="1" hangingPunct="1"/>
            <a:r>
              <a:rPr lang="en-US" sz="1000">
                <a:solidFill>
                  <a:srgbClr val="000000"/>
                </a:solidFill>
                <a:latin typeface="Geneva" charset="0"/>
                <a:ea typeface="ＭＳ Ｐゴシック" charset="0"/>
                <a:cs typeface="ＭＳ Ｐゴシック" charset="0"/>
              </a:rPr>
              <a:t>burned; he was subsequently banished to Yugoslavia</a:t>
            </a:r>
          </a:p>
          <a:p>
            <a:pPr eaLnBrk="1" hangingPunct="1"/>
            <a:r>
              <a:rPr lang="en-US" sz="1000">
                <a:solidFill>
                  <a:srgbClr val="000000"/>
                </a:solidFill>
                <a:latin typeface="Geneva" charset="0"/>
                <a:ea typeface="ＭＳ Ｐゴシック" charset="0"/>
                <a:cs typeface="ＭＳ Ｐゴシック" charset="0"/>
              </a:rPr>
              <a:t>where he continued to write keeping his views alive</a:t>
            </a:r>
          </a:p>
          <a:p>
            <a:pPr eaLnBrk="1" hangingPunct="1"/>
            <a:r>
              <a:rPr lang="en-US" sz="1000">
                <a:solidFill>
                  <a:srgbClr val="000000"/>
                </a:solidFill>
                <a:latin typeface="Geneva" charset="0"/>
                <a:ea typeface="ＭＳ Ｐゴシック" charset="0"/>
                <a:cs typeface="ＭＳ Ｐゴシック" charset="0"/>
              </a:rPr>
              <a:t>through the medium of song. The Council of</a:t>
            </a:r>
          </a:p>
          <a:p>
            <a:pPr eaLnBrk="1" hangingPunct="1"/>
            <a:r>
              <a:rPr lang="en-US" sz="1000">
                <a:solidFill>
                  <a:srgbClr val="000000"/>
                </a:solidFill>
                <a:latin typeface="Geneva" charset="0"/>
                <a:ea typeface="ＭＳ Ｐゴシック" charset="0"/>
                <a:cs typeface="ＭＳ Ｐゴシック" charset="0"/>
              </a:rPr>
              <a:t>Laodicea (A.D. 367) reacted to his music by</a:t>
            </a:r>
          </a:p>
          <a:p>
            <a:pPr eaLnBrk="1" hangingPunct="1"/>
            <a:r>
              <a:rPr lang="en-US" sz="1000">
                <a:solidFill>
                  <a:srgbClr val="000000"/>
                </a:solidFill>
                <a:latin typeface="Geneva" charset="0"/>
                <a:ea typeface="ＭＳ Ｐゴシック" charset="0"/>
                <a:cs typeface="ＭＳ Ｐゴシック" charset="0"/>
              </a:rPr>
              <a:t>forbidding singing in the churches. The result was an</a:t>
            </a:r>
          </a:p>
          <a:p>
            <a:pPr eaLnBrk="1" hangingPunct="1"/>
            <a:r>
              <a:rPr lang="en-US" sz="1000">
                <a:solidFill>
                  <a:srgbClr val="000000"/>
                </a:solidFill>
                <a:latin typeface="Geneva" charset="0"/>
                <a:ea typeface="ＭＳ Ｐゴシック" charset="0"/>
                <a:cs typeface="ＭＳ Ｐゴシック" charset="0"/>
              </a:rPr>
              <a:t>end to congregational singing until the Reformation!!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(c)	The Council of Nicaea (325): the state in the service</a:t>
            </a:r>
          </a:p>
          <a:p>
            <a:pPr eaLnBrk="1" hangingPunct="1"/>
            <a:r>
              <a:rPr lang="en-US" sz="1000">
                <a:solidFill>
                  <a:srgbClr val="000000"/>
                </a:solidFill>
                <a:latin typeface="Geneva" charset="0"/>
                <a:ea typeface="ＭＳ Ｐゴシック" charset="0"/>
                <a:cs typeface="ＭＳ Ｐゴシック" charset="0"/>
              </a:rPr>
              <a:t>of the church. It is important to know that the</a:t>
            </a:r>
          </a:p>
          <a:p>
            <a:pPr eaLnBrk="1" hangingPunct="1"/>
            <a:r>
              <a:rPr lang="en-US" sz="1000">
                <a:solidFill>
                  <a:srgbClr val="000000"/>
                </a:solidFill>
                <a:latin typeface="Geneva" charset="0"/>
                <a:ea typeface="ＭＳ Ｐゴシック" charset="0"/>
                <a:cs typeface="ＭＳ Ｐゴシック" charset="0"/>
              </a:rPr>
              <a:t>bishop of Rome was not invited to the Nicaea</a:t>
            </a:r>
          </a:p>
          <a:p>
            <a:pPr eaLnBrk="1" hangingPunct="1"/>
            <a:r>
              <a:rPr lang="en-US" sz="1000">
                <a:solidFill>
                  <a:srgbClr val="000000"/>
                </a:solidFill>
                <a:latin typeface="Geneva" charset="0"/>
                <a:ea typeface="ＭＳ Ｐゴシック" charset="0"/>
                <a:cs typeface="ＭＳ Ｐゴシック" charset="0"/>
              </a:rPr>
              <a:t>council, the Emperor was the central figure. So much</a:t>
            </a:r>
          </a:p>
          <a:p>
            <a:pPr eaLnBrk="1" hangingPunct="1"/>
            <a:r>
              <a:rPr lang="en-US" sz="1000">
                <a:solidFill>
                  <a:srgbClr val="000000"/>
                </a:solidFill>
                <a:latin typeface="Geneva" charset="0"/>
                <a:ea typeface="ＭＳ Ｐゴシック" charset="0"/>
                <a:cs typeface="ＭＳ Ｐゴシック" charset="0"/>
              </a:rPr>
              <a:t>for papal primacy!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CREED OF NICAEA (325).</a:t>
            </a:r>
          </a:p>
          <a:p>
            <a:pPr eaLnBrk="1" hangingPunct="1"/>
            <a:r>
              <a:rPr lang="en-US" sz="1000">
                <a:solidFill>
                  <a:srgbClr val="000000"/>
                </a:solidFill>
                <a:latin typeface="Geneva" charset="0"/>
                <a:ea typeface="ＭＳ Ｐゴシック" charset="0"/>
                <a:cs typeface="ＭＳ Ｐゴシック" charset="0"/>
              </a:rPr>
              <a:t>	(Creed of 318 Fathers).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We believe in one God, the Father All Governing</a:t>
            </a:r>
          </a:p>
          <a:p>
            <a:pPr eaLnBrk="1" hangingPunct="1"/>
            <a:r>
              <a:rPr lang="en-US" sz="1000">
                <a:solidFill>
                  <a:srgbClr val="000000"/>
                </a:solidFill>
                <a:latin typeface="Geneva" charset="0"/>
                <a:ea typeface="ＭＳ Ｐゴシック" charset="0"/>
                <a:cs typeface="ＭＳ Ｐゴシック" charset="0"/>
              </a:rPr>
              <a:t>[pantokratora], creator [poieten] of all things visible</a:t>
            </a:r>
          </a:p>
          <a:p>
            <a:pPr eaLnBrk="1" hangingPunct="1"/>
            <a:r>
              <a:rPr lang="en-US" sz="1000">
                <a:solidFill>
                  <a:srgbClr val="000000"/>
                </a:solidFill>
                <a:latin typeface="Geneva" charset="0"/>
                <a:ea typeface="ＭＳ Ｐゴシック" charset="0"/>
                <a:cs typeface="ＭＳ Ｐゴシック" charset="0"/>
              </a:rPr>
              <a:t>and 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Son of God,</a:t>
            </a:r>
          </a:p>
          <a:p>
            <a:pPr eaLnBrk="1" hangingPunct="1"/>
            <a:r>
              <a:rPr lang="en-US" sz="1000">
                <a:solidFill>
                  <a:srgbClr val="000000"/>
                </a:solidFill>
                <a:latin typeface="Geneva" charset="0"/>
                <a:ea typeface="ＭＳ Ｐゴシック" charset="0"/>
                <a:cs typeface="ＭＳ Ｐゴシック" charset="0"/>
              </a:rPr>
              <a:t>begotten of the Father as only begotten, that is,</a:t>
            </a:r>
          </a:p>
          <a:p>
            <a:pPr eaLnBrk="1" hangingPunct="1"/>
            <a:r>
              <a:rPr lang="en-US" sz="1000">
                <a:solidFill>
                  <a:srgbClr val="000000"/>
                </a:solidFill>
                <a:latin typeface="Geneva" charset="0"/>
                <a:ea typeface="ＭＳ Ｐゴシック" charset="0"/>
                <a:cs typeface="ＭＳ Ｐゴシック" charset="0"/>
              </a:rPr>
              <a:t>from the essence of the Father, God from God,</a:t>
            </a:r>
          </a:p>
          <a:p>
            <a:pPr eaLnBrk="1" hangingPunct="1"/>
            <a:r>
              <a:rPr lang="en-US" sz="1000">
                <a:solidFill>
                  <a:srgbClr val="000000"/>
                </a:solidFill>
                <a:latin typeface="Geneva" charset="0"/>
                <a:ea typeface="ＭＳ Ｐゴシック" charset="0"/>
                <a:cs typeface="ＭＳ Ｐゴシック" charset="0"/>
              </a:rPr>
              <a:t>Light from Light, true God from true God, begotten</a:t>
            </a:r>
          </a:p>
          <a:p>
            <a:pPr eaLnBrk="1" hangingPunct="1"/>
            <a:r>
              <a:rPr lang="en-US" sz="1000">
                <a:solidFill>
                  <a:srgbClr val="000000"/>
                </a:solidFill>
                <a:latin typeface="Geneva" charset="0"/>
                <a:ea typeface="ＭＳ Ｐゴシック" charset="0"/>
                <a:cs typeface="ＭＳ Ｐゴシック" charset="0"/>
              </a:rPr>
              <a:t>not created, of the same essence as the Father,</a:t>
            </a:r>
          </a:p>
          <a:p>
            <a:pPr eaLnBrk="1" hangingPunct="1"/>
            <a:r>
              <a:rPr lang="en-US" sz="1000">
                <a:solidFill>
                  <a:srgbClr val="000000"/>
                </a:solidFill>
                <a:latin typeface="Geneva" charset="0"/>
                <a:ea typeface="ＭＳ Ｐゴシック" charset="0"/>
                <a:cs typeface="ＭＳ Ｐゴシック" charset="0"/>
              </a:rPr>
              <a:t>through whom all things came into being, both in</a:t>
            </a:r>
          </a:p>
          <a:p>
            <a:pPr eaLnBrk="1" hangingPunct="1"/>
            <a:r>
              <a:rPr lang="en-US" sz="1000">
                <a:solidFill>
                  <a:srgbClr val="000000"/>
                </a:solidFill>
                <a:latin typeface="Geneva" charset="0"/>
                <a:ea typeface="ＭＳ Ｐゴシック" charset="0"/>
                <a:cs typeface="ＭＳ Ｐゴシック" charset="0"/>
              </a:rPr>
              <a:t>heaven and in earth; Who for us men and for our</a:t>
            </a:r>
          </a:p>
          <a:p>
            <a:pPr eaLnBrk="1" hangingPunct="1"/>
            <a:r>
              <a:rPr lang="en-US" sz="1000">
                <a:solidFill>
                  <a:srgbClr val="000000"/>
                </a:solidFill>
                <a:latin typeface="Geneva" charset="0"/>
                <a:ea typeface="ＭＳ Ｐゴシック" charset="0"/>
                <a:cs typeface="ＭＳ Ｐゴシック" charset="0"/>
              </a:rPr>
              <a:t>salvation came down and was incarnate, becoming</a:t>
            </a:r>
          </a:p>
          <a:p>
            <a:pPr eaLnBrk="1" hangingPunct="1"/>
            <a:r>
              <a:rPr lang="en-US" sz="1000">
                <a:solidFill>
                  <a:srgbClr val="000000"/>
                </a:solidFill>
                <a:latin typeface="Geneva" charset="0"/>
                <a:ea typeface="ＭＳ Ｐゴシック" charset="0"/>
                <a:cs typeface="ＭＳ Ｐゴシック" charset="0"/>
              </a:rPr>
              <a:t>human. He suffered and the third day he rose, and</a:t>
            </a:r>
          </a:p>
          <a:p>
            <a:pPr eaLnBrk="1" hangingPunct="1"/>
            <a:r>
              <a:rPr lang="en-US" sz="1000">
                <a:solidFill>
                  <a:srgbClr val="000000"/>
                </a:solidFill>
                <a:latin typeface="Geneva" charset="0"/>
                <a:ea typeface="ＭＳ Ｐゴシック" charset="0"/>
                <a:cs typeface="ＭＳ Ｐゴシック" charset="0"/>
              </a:rPr>
              <a:t>ascended into the heavens. And he will come to</a:t>
            </a:r>
          </a:p>
          <a:p>
            <a:pPr eaLnBrk="1" hangingPunct="1"/>
            <a:r>
              <a:rPr lang="en-US" sz="1000">
                <a:solidFill>
                  <a:srgbClr val="000000"/>
                </a:solidFill>
                <a:latin typeface="Geneva" charset="0"/>
                <a:ea typeface="ＭＳ Ｐゴシック" charset="0"/>
                <a:cs typeface="ＭＳ Ｐゴシック" charset="0"/>
              </a:rPr>
              <a:t>judge both the living and the dead.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[we believe] in the Holy Spirit.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Key Terms in the Creed of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homoousion = the same substance, essence.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hypostasis = person.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(d)	The resurgence of dispute, the fracturing into</a:t>
            </a:r>
          </a:p>
          <a:p>
            <a:pPr eaLnBrk="1" hangingPunct="1"/>
            <a:r>
              <a:rPr lang="en-US" sz="1000">
                <a:solidFill>
                  <a:srgbClr val="000000"/>
                </a:solidFill>
                <a:latin typeface="Geneva" charset="0"/>
                <a:ea typeface="ＭＳ Ｐゴシック" charset="0"/>
                <a:cs typeface="ＭＳ Ｐゴシック" charset="0"/>
              </a:rPr>
              <a:t>parties, and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Key Terms in the discussion following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1.  homoousious = of the same substance    	Athanasian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2.  homoiousios = of like substance      		Non-Athanasian,</a:t>
            </a:r>
          </a:p>
          <a:p>
            <a:pPr eaLnBrk="1" hangingPunct="1"/>
            <a:r>
              <a:rPr lang="en-US" sz="1000">
                <a:solidFill>
                  <a:srgbClr val="000000"/>
                </a:solidFill>
                <a:latin typeface="Geneva" charset="0"/>
                <a:ea typeface="ＭＳ Ｐゴシック" charset="0"/>
                <a:cs typeface="ＭＳ Ｐゴシック" charset="0"/>
              </a:rPr>
              <a:t>								Non-Arian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3.  homoios = like, similar           		Moderate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4.  anamoios = unlike                   		Radical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	The work of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made a clear distinction between ousia</a:t>
            </a:r>
          </a:p>
          <a:p>
            <a:pPr eaLnBrk="1" hangingPunct="1"/>
            <a:r>
              <a:rPr lang="en-US" sz="1000">
                <a:solidFill>
                  <a:srgbClr val="000000"/>
                </a:solidFill>
                <a:latin typeface="Geneva" charset="0"/>
                <a:ea typeface="ＭＳ Ｐゴシック" charset="0"/>
                <a:cs typeface="ＭＳ Ｐゴシック" charset="0"/>
              </a:rPr>
              <a:t>and hypostasis. (Basil was the first to affirm</a:t>
            </a:r>
          </a:p>
          <a:p>
            <a:pPr eaLnBrk="1" hangingPunct="1"/>
            <a:r>
              <a:rPr lang="en-US" sz="1000">
                <a:solidFill>
                  <a:srgbClr val="000000"/>
                </a:solidFill>
                <a:latin typeface="Geneva" charset="0"/>
                <a:ea typeface="ＭＳ Ｐゴシック" charset="0"/>
                <a:cs typeface="ＭＳ Ｐゴシック" charset="0"/>
              </a:rPr>
              <a:t>and defend the formula that would lead to</a:t>
            </a:r>
          </a:p>
          <a:p>
            <a:pPr eaLnBrk="1" hangingPunct="1"/>
            <a:r>
              <a:rPr lang="en-US" sz="1000">
                <a:solidFill>
                  <a:srgbClr val="000000"/>
                </a:solidFill>
                <a:latin typeface="Geneva" charset="0"/>
                <a:ea typeface="ＭＳ Ｐゴシック" charset="0"/>
                <a:cs typeface="ＭＳ Ｐゴシック" charset="0"/>
              </a:rPr>
              <a:t>the definitive solution of the Trinitarian</a:t>
            </a:r>
          </a:p>
          <a:p>
            <a:pPr eaLnBrk="1" hangingPunct="1"/>
            <a:r>
              <a:rPr lang="en-US" sz="1000">
                <a:solidFill>
                  <a:srgbClr val="000000"/>
                </a:solidFill>
                <a:latin typeface="Geneva" charset="0"/>
                <a:ea typeface="ＭＳ Ｐゴシック" charset="0"/>
                <a:cs typeface="ＭＳ Ｐゴシック" charset="0"/>
              </a:rPr>
              <a:t>controversy— "one ousia and three</a:t>
            </a:r>
          </a:p>
          <a:p>
            <a:pPr eaLnBrk="1" hangingPunct="1"/>
            <a:r>
              <a:rPr lang="en-US" sz="1000">
                <a:solidFill>
                  <a:srgbClr val="000000"/>
                </a:solidFill>
                <a:latin typeface="Geneva" charset="0"/>
                <a:ea typeface="ＭＳ Ｐゴシック" charset="0"/>
                <a:cs typeface="ＭＳ Ｐゴシック" charset="0"/>
              </a:rPr>
              <a:t>hypostases.")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explained the distinctions in the</a:t>
            </a:r>
          </a:p>
          <a:p>
            <a:pPr eaLnBrk="1" hangingPunct="1"/>
            <a:r>
              <a:rPr lang="en-US" sz="1000">
                <a:solidFill>
                  <a:srgbClr val="000000"/>
                </a:solidFill>
                <a:latin typeface="Geneva" charset="0"/>
                <a:ea typeface="ＭＳ Ｐゴシック" charset="0"/>
                <a:cs typeface="ＭＳ Ｐゴシック" charset="0"/>
              </a:rPr>
              <a:t>Godhead in terms of their interrelationships</a:t>
            </a:r>
          </a:p>
          <a:p>
            <a:pPr eaLnBrk="1" hangingPunct="1"/>
            <a:r>
              <a:rPr lang="en-US" sz="1000">
                <a:solidFill>
                  <a:srgbClr val="000000"/>
                </a:solidFill>
                <a:latin typeface="Geneva" charset="0"/>
                <a:ea typeface="ＭＳ Ｐゴシック" charset="0"/>
                <a:cs typeface="ＭＳ Ｐゴシック" charset="0"/>
              </a:rPr>
              <a:t>(The Father is not generated; the Son is</a:t>
            </a:r>
          </a:p>
          <a:p>
            <a:pPr eaLnBrk="1" hangingPunct="1"/>
            <a:r>
              <a:rPr lang="en-US" sz="1000">
                <a:solidFill>
                  <a:srgbClr val="000000"/>
                </a:solidFill>
                <a:latin typeface="Geneva" charset="0"/>
                <a:ea typeface="ＭＳ Ｐゴシック" charset="0"/>
                <a:cs typeface="ＭＳ Ｐゴシック" charset="0"/>
              </a:rPr>
              <a:t>generated of the Father; the Holy Spirit</a:t>
            </a:r>
          </a:p>
          <a:p>
            <a:pPr eaLnBrk="1" hangingPunct="1"/>
            <a:r>
              <a:rPr lang="en-US" sz="1000">
                <a:solidFill>
                  <a:srgbClr val="000000"/>
                </a:solidFill>
                <a:latin typeface="Geneva" charset="0"/>
                <a:ea typeface="ＭＳ Ｐゴシック" charset="0"/>
                <a:cs typeface="ＭＳ Ｐゴシック" charset="0"/>
              </a:rPr>
              <a:t>proceeds from the Father through the 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gave more attention to the deity of the</a:t>
            </a:r>
          </a:p>
          <a:p>
            <a:pPr eaLnBrk="1" hangingPunct="1"/>
            <a:r>
              <a:rPr lang="en-US" sz="1000">
                <a:solidFill>
                  <a:srgbClr val="000000"/>
                </a:solidFill>
                <a:latin typeface="Geneva" charset="0"/>
                <a:ea typeface="ＭＳ Ｐゴシック" charset="0"/>
                <a:cs typeface="ＭＳ Ｐゴシック" charset="0"/>
              </a:rPr>
              <a:t>Holy Spirit than had earlier theologians.</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	Basil of Caesarea (d. 379)—He advanced the</a:t>
            </a:r>
          </a:p>
          <a:p>
            <a:pPr eaLnBrk="1" hangingPunct="1"/>
            <a:r>
              <a:rPr lang="en-US" sz="1000">
                <a:solidFill>
                  <a:srgbClr val="000000"/>
                </a:solidFill>
                <a:latin typeface="Geneva" charset="0"/>
                <a:ea typeface="ＭＳ Ｐゴシック" charset="0"/>
                <a:cs typeface="ＭＳ Ｐゴシック" charset="0"/>
              </a:rPr>
              <a:t>trinitarian discussion in the East by</a:t>
            </a:r>
          </a:p>
          <a:p>
            <a:pPr eaLnBrk="1" hangingPunct="1"/>
            <a:r>
              <a:rPr lang="en-US" sz="1000">
                <a:solidFill>
                  <a:srgbClr val="000000"/>
                </a:solidFill>
                <a:latin typeface="Geneva" charset="0"/>
                <a:ea typeface="ＭＳ Ｐゴシック" charset="0"/>
                <a:cs typeface="ＭＳ Ｐゴシック" charset="0"/>
              </a:rPr>
              <a:t>eliminating the confusion over the terms</a:t>
            </a:r>
          </a:p>
          <a:p>
            <a:pPr eaLnBrk="1" hangingPunct="1"/>
            <a:r>
              <a:rPr lang="en-US" sz="1000">
                <a:solidFill>
                  <a:srgbClr val="000000"/>
                </a:solidFill>
                <a:latin typeface="Geneva" charset="0"/>
                <a:ea typeface="ＭＳ Ｐゴシック" charset="0"/>
                <a:cs typeface="ＭＳ Ｐゴシック" charset="0"/>
              </a:rPr>
              <a:t>"essence" and "person". These were seen as</a:t>
            </a:r>
          </a:p>
          <a:p>
            <a:pPr eaLnBrk="1" hangingPunct="1"/>
            <a:r>
              <a:rPr lang="en-US" sz="1000">
                <a:solidFill>
                  <a:srgbClr val="000000"/>
                </a:solidFill>
                <a:latin typeface="Geneva" charset="0"/>
                <a:ea typeface="ＭＳ Ｐゴシック" charset="0"/>
                <a:cs typeface="ＭＳ Ｐゴシック" charset="0"/>
              </a:rPr>
              <a:t>synonymous in the East, distinct and dif-</a:t>
            </a:r>
          </a:p>
          <a:p>
            <a:pPr eaLnBrk="1" hangingPunct="1"/>
            <a:r>
              <a:rPr lang="en-US" sz="1000">
                <a:solidFill>
                  <a:srgbClr val="000000"/>
                </a:solidFill>
                <a:latin typeface="Geneva" charset="0"/>
                <a:ea typeface="ＭＳ Ｐゴシック" charset="0"/>
                <a:cs typeface="ＭＳ Ｐゴシック" charset="0"/>
              </a:rPr>
              <a:t>ferent in the West. The Eastern bishops</a:t>
            </a:r>
          </a:p>
          <a:p>
            <a:pPr eaLnBrk="1" hangingPunct="1"/>
            <a:r>
              <a:rPr lang="en-US" sz="1000">
                <a:solidFill>
                  <a:srgbClr val="000000"/>
                </a:solidFill>
                <a:latin typeface="Geneva" charset="0"/>
                <a:ea typeface="ＭＳ Ｐゴシック" charset="0"/>
                <a:cs typeface="ＭＳ Ｐゴシック" charset="0"/>
              </a:rPr>
              <a:t>thought their counterparts were teaching a</a:t>
            </a:r>
          </a:p>
          <a:p>
            <a:pPr eaLnBrk="1" hangingPunct="1"/>
            <a:r>
              <a:rPr lang="en-US" sz="1000">
                <a:solidFill>
                  <a:srgbClr val="000000"/>
                </a:solidFill>
                <a:latin typeface="Geneva" charset="0"/>
                <a:ea typeface="ＭＳ Ｐゴシック" charset="0"/>
                <a:cs typeface="ＭＳ Ｐゴシック" charset="0"/>
              </a:rPr>
              <a:t>form of modalism. Kung argued that the East</a:t>
            </a:r>
          </a:p>
          <a:p>
            <a:pPr eaLnBrk="1" hangingPunct="1"/>
            <a:r>
              <a:rPr lang="en-US" sz="1000">
                <a:solidFill>
                  <a:srgbClr val="000000"/>
                </a:solidFill>
                <a:latin typeface="Geneva" charset="0"/>
                <a:ea typeface="ＭＳ Ｐゴシック" charset="0"/>
                <a:cs typeface="ＭＳ Ｐゴシック" charset="0"/>
              </a:rPr>
              <a:t>and West discussed the issue from different</a:t>
            </a:r>
          </a:p>
          <a:p>
            <a:pPr eaLnBrk="1" hangingPunct="1"/>
            <a:r>
              <a:rPr lang="en-US" sz="1000">
                <a:solidFill>
                  <a:srgbClr val="000000"/>
                </a:solidFill>
                <a:latin typeface="Geneva" charset="0"/>
                <a:ea typeface="ＭＳ Ｐゴシック" charset="0"/>
                <a:cs typeface="ＭＳ Ｐゴシック" charset="0"/>
              </a:rPr>
              <a:t>stating points. "...for the Latins the</a:t>
            </a:r>
          </a:p>
          <a:p>
            <a:pPr eaLnBrk="1" hangingPunct="1"/>
            <a:r>
              <a:rPr lang="en-US" sz="1000">
                <a:solidFill>
                  <a:srgbClr val="000000"/>
                </a:solidFill>
                <a:latin typeface="Geneva" charset="0"/>
                <a:ea typeface="ＭＳ Ｐゴシック" charset="0"/>
                <a:cs typeface="ＭＳ Ｐゴシック" charset="0"/>
              </a:rPr>
              <a:t>substantial unity was the clear starting point</a:t>
            </a:r>
          </a:p>
          <a:p>
            <a:pPr eaLnBrk="1" hangingPunct="1"/>
            <a:r>
              <a:rPr lang="en-US" sz="1000">
                <a:solidFill>
                  <a:srgbClr val="000000"/>
                </a:solidFill>
                <a:latin typeface="Geneva" charset="0"/>
                <a:ea typeface="ＭＳ Ｐゴシック" charset="0"/>
                <a:cs typeface="ＭＳ Ｐゴシック" charset="0"/>
              </a:rPr>
              <a:t>and the multiplicity was the mystery,</a:t>
            </a:r>
          </a:p>
          <a:p>
            <a:pPr eaLnBrk="1" hangingPunct="1"/>
            <a:r>
              <a:rPr lang="en-US" sz="1000">
                <a:solidFill>
                  <a:srgbClr val="000000"/>
                </a:solidFill>
                <a:latin typeface="Geneva" charset="0"/>
                <a:ea typeface="ＭＳ Ｐゴシック" charset="0"/>
                <a:cs typeface="ＭＳ Ｐゴシック" charset="0"/>
              </a:rPr>
              <a:t>conversely for the Oriental the Trinity of</a:t>
            </a:r>
          </a:p>
          <a:p>
            <a:pPr eaLnBrk="1" hangingPunct="1"/>
            <a:r>
              <a:rPr lang="en-US" sz="1000">
                <a:solidFill>
                  <a:srgbClr val="000000"/>
                </a:solidFill>
                <a:latin typeface="Geneva" charset="0"/>
                <a:ea typeface="ＭＳ Ｐゴシック" charset="0"/>
                <a:cs typeface="ＭＳ Ｐゴシック" charset="0"/>
              </a:rPr>
              <a:t>divine hypostases was the assured starting</a:t>
            </a:r>
          </a:p>
          <a:p>
            <a:pPr eaLnBrk="1" hangingPunct="1"/>
            <a:r>
              <a:rPr lang="en-US" sz="1000">
                <a:solidFill>
                  <a:srgbClr val="000000"/>
                </a:solidFill>
                <a:latin typeface="Geneva" charset="0"/>
                <a:ea typeface="ＭＳ Ｐゴシック" charset="0"/>
                <a:cs typeface="ＭＳ Ｐゴシック" charset="0"/>
              </a:rPr>
              <a:t>point and the unity was the mystery"</a:t>
            </a:r>
          </a:p>
          <a:p>
            <a:pPr eaLnBrk="1" hangingPunct="1"/>
            <a:r>
              <a:rPr lang="en-US" sz="1000">
                <a:solidFill>
                  <a:srgbClr val="000000"/>
                </a:solidFill>
                <a:latin typeface="Geneva" charset="0"/>
                <a:ea typeface="ＭＳ Ｐゴシック" charset="0"/>
                <a:cs typeface="ＭＳ Ｐゴシック" charset="0"/>
              </a:rPr>
              <a:t>(Christianity, 189). Basil wrote (Epistle,</a:t>
            </a:r>
          </a:p>
          <a:p>
            <a:pPr eaLnBrk="1" hangingPunct="1"/>
            <a:r>
              <a:rPr lang="en-US" sz="1000">
                <a:solidFill>
                  <a:srgbClr val="000000"/>
                </a:solidFill>
                <a:latin typeface="Geneva" charset="0"/>
                <a:ea typeface="ＭＳ Ｐゴシック" charset="0"/>
                <a:cs typeface="ＭＳ Ｐゴシック" charset="0"/>
              </a:rPr>
              <a:t>236.6):</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distinction between essence and</a:t>
            </a:r>
          </a:p>
          <a:p>
            <a:pPr eaLnBrk="1" hangingPunct="1"/>
            <a:r>
              <a:rPr lang="en-US" sz="1000">
                <a:solidFill>
                  <a:srgbClr val="000000"/>
                </a:solidFill>
                <a:latin typeface="Geneva" charset="0"/>
                <a:ea typeface="ＭＳ Ｐゴシック" charset="0"/>
                <a:cs typeface="ＭＳ Ｐゴシック" charset="0"/>
              </a:rPr>
              <a:t>persons is the same as that between the</a:t>
            </a:r>
          </a:p>
          <a:p>
            <a:pPr eaLnBrk="1" hangingPunct="1"/>
            <a:r>
              <a:rPr lang="en-US" sz="1000">
                <a:solidFill>
                  <a:srgbClr val="000000"/>
                </a:solidFill>
                <a:latin typeface="Geneva" charset="0"/>
                <a:ea typeface="ＭＳ Ｐゴシック" charset="0"/>
                <a:cs typeface="ＭＳ Ｐゴシック" charset="0"/>
              </a:rPr>
              <a:t>general and the particular; as, for instance,</a:t>
            </a:r>
          </a:p>
          <a:p>
            <a:pPr eaLnBrk="1" hangingPunct="1"/>
            <a:r>
              <a:rPr lang="en-US" sz="1000">
                <a:solidFill>
                  <a:srgbClr val="000000"/>
                </a:solidFill>
                <a:latin typeface="Geneva" charset="0"/>
                <a:ea typeface="ＭＳ Ｐゴシック" charset="0"/>
                <a:cs typeface="ＭＳ Ｐゴシック" charset="0"/>
              </a:rPr>
              <a:t>between the animal and the particular man.</a:t>
            </a:r>
          </a:p>
          <a:p>
            <a:pPr eaLnBrk="1" hangingPunct="1"/>
            <a:r>
              <a:rPr lang="en-US" sz="1000">
                <a:solidFill>
                  <a:srgbClr val="000000"/>
                </a:solidFill>
                <a:latin typeface="Geneva" charset="0"/>
                <a:ea typeface="ＭＳ Ｐゴシック" charset="0"/>
                <a:cs typeface="ＭＳ Ｐゴシック" charset="0"/>
              </a:rPr>
              <a:t>Wherefore, in the case of the Godhead, we</a:t>
            </a:r>
          </a:p>
          <a:p>
            <a:pPr eaLnBrk="1" hangingPunct="1"/>
            <a:r>
              <a:rPr lang="en-US" sz="1000">
                <a:solidFill>
                  <a:srgbClr val="000000"/>
                </a:solidFill>
                <a:latin typeface="Geneva" charset="0"/>
                <a:ea typeface="ＭＳ Ｐゴシック" charset="0"/>
                <a:cs typeface="ＭＳ Ｐゴシック" charset="0"/>
              </a:rPr>
              <a:t>confess one essence or substance so as not</a:t>
            </a:r>
          </a:p>
          <a:p>
            <a:pPr eaLnBrk="1" hangingPunct="1"/>
            <a:r>
              <a:rPr lang="en-US" sz="1000">
                <a:solidFill>
                  <a:srgbClr val="000000"/>
                </a:solidFill>
                <a:latin typeface="Geneva" charset="0"/>
                <a:ea typeface="ＭＳ Ｐゴシック" charset="0"/>
                <a:cs typeface="ＭＳ Ｐゴシック" charset="0"/>
              </a:rPr>
              <a:t>to give a variant definition of existence, but</a:t>
            </a:r>
          </a:p>
          <a:p>
            <a:pPr eaLnBrk="1" hangingPunct="1"/>
            <a:r>
              <a:rPr lang="en-US" sz="1000">
                <a:solidFill>
                  <a:srgbClr val="000000"/>
                </a:solidFill>
                <a:latin typeface="Geneva" charset="0"/>
                <a:ea typeface="ＭＳ Ｐゴシック" charset="0"/>
                <a:cs typeface="ＭＳ Ｐゴシック" charset="0"/>
              </a:rPr>
              <a:t>we confess a particular hypostasis, in order</a:t>
            </a:r>
          </a:p>
          <a:p>
            <a:pPr eaLnBrk="1" hangingPunct="1"/>
            <a:r>
              <a:rPr lang="en-US" sz="1000">
                <a:solidFill>
                  <a:srgbClr val="000000"/>
                </a:solidFill>
                <a:latin typeface="Geneva" charset="0"/>
                <a:ea typeface="ＭＳ Ｐゴシック" charset="0"/>
                <a:cs typeface="ＭＳ Ｐゴシック" charset="0"/>
              </a:rPr>
              <a:t>that our conception of Father, Son and Holy</a:t>
            </a:r>
          </a:p>
          <a:p>
            <a:pPr eaLnBrk="1" hangingPunct="1"/>
            <a:r>
              <a:rPr lang="en-US" sz="1000">
                <a:solidFill>
                  <a:srgbClr val="000000"/>
                </a:solidFill>
                <a:latin typeface="Geneva" charset="0"/>
                <a:ea typeface="ＭＳ Ｐゴシック" charset="0"/>
                <a:cs typeface="ＭＳ Ｐゴシック" charset="0"/>
              </a:rPr>
              <a:t>Spirit may be without confusion and clear. If</a:t>
            </a:r>
          </a:p>
          <a:p>
            <a:pPr eaLnBrk="1" hangingPunct="1"/>
            <a:r>
              <a:rPr lang="en-US" sz="1000">
                <a:solidFill>
                  <a:srgbClr val="000000"/>
                </a:solidFill>
                <a:latin typeface="Geneva" charset="0"/>
                <a:ea typeface="ＭＳ Ｐゴシック" charset="0"/>
                <a:cs typeface="ＭＳ Ｐゴシック" charset="0"/>
              </a:rPr>
              <a:t>we have no distinct perception of the</a:t>
            </a:r>
          </a:p>
          <a:p>
            <a:pPr eaLnBrk="1" hangingPunct="1"/>
            <a:r>
              <a:rPr lang="en-US" sz="1000">
                <a:solidFill>
                  <a:srgbClr val="000000"/>
                </a:solidFill>
                <a:latin typeface="Geneva" charset="0"/>
                <a:ea typeface="ＭＳ Ｐゴシック" charset="0"/>
                <a:cs typeface="ＭＳ Ｐゴシック" charset="0"/>
              </a:rPr>
              <a:t>separate characteristics, namely, fatherhood,</a:t>
            </a:r>
          </a:p>
          <a:p>
            <a:pPr eaLnBrk="1" hangingPunct="1"/>
            <a:r>
              <a:rPr lang="en-US" sz="1000">
                <a:solidFill>
                  <a:srgbClr val="000000"/>
                </a:solidFill>
                <a:latin typeface="Geneva" charset="0"/>
                <a:ea typeface="ＭＳ Ｐゴシック" charset="0"/>
                <a:cs typeface="ＭＳ Ｐゴシック" charset="0"/>
              </a:rPr>
              <a:t>sonship, and sanctification, but form our</a:t>
            </a:r>
          </a:p>
          <a:p>
            <a:pPr eaLnBrk="1" hangingPunct="1"/>
            <a:r>
              <a:rPr lang="en-US" sz="1000">
                <a:solidFill>
                  <a:srgbClr val="000000"/>
                </a:solidFill>
                <a:latin typeface="Geneva" charset="0"/>
                <a:ea typeface="ＭＳ Ｐゴシック" charset="0"/>
                <a:cs typeface="ＭＳ Ｐゴシック" charset="0"/>
              </a:rPr>
              <a:t>conception of God from the general idea of</a:t>
            </a:r>
          </a:p>
          <a:p>
            <a:pPr eaLnBrk="1" hangingPunct="1"/>
            <a:r>
              <a:rPr lang="en-US" sz="1000">
                <a:solidFill>
                  <a:srgbClr val="000000"/>
                </a:solidFill>
                <a:latin typeface="Geneva" charset="0"/>
                <a:ea typeface="ＭＳ Ｐゴシック" charset="0"/>
                <a:cs typeface="ＭＳ Ｐゴシック" charset="0"/>
              </a:rPr>
              <a:t>existence, we cannot possibly give a sound</a:t>
            </a:r>
          </a:p>
          <a:p>
            <a:pPr eaLnBrk="1" hangingPunct="1"/>
            <a:r>
              <a:rPr lang="en-US" sz="1000">
                <a:solidFill>
                  <a:srgbClr val="000000"/>
                </a:solidFill>
                <a:latin typeface="Geneva" charset="0"/>
                <a:ea typeface="ＭＳ Ｐゴシック" charset="0"/>
                <a:cs typeface="ＭＳ Ｐゴシック" charset="0"/>
              </a:rPr>
              <a:t>account of our faith. We must, therefore,</a:t>
            </a:r>
          </a:p>
          <a:p>
            <a:pPr eaLnBrk="1" hangingPunct="1"/>
            <a:r>
              <a:rPr lang="en-US" sz="1000">
                <a:solidFill>
                  <a:srgbClr val="000000"/>
                </a:solidFill>
                <a:latin typeface="Geneva" charset="0"/>
                <a:ea typeface="ＭＳ Ｐゴシック" charset="0"/>
                <a:cs typeface="ＭＳ Ｐゴシック" charset="0"/>
              </a:rPr>
              <a:t>confess the faith by adding the particular to</a:t>
            </a:r>
          </a:p>
          <a:p>
            <a:pPr eaLnBrk="1" hangingPunct="1"/>
            <a:r>
              <a:rPr lang="en-US" sz="1000">
                <a:solidFill>
                  <a:srgbClr val="000000"/>
                </a:solidFill>
                <a:latin typeface="Geneva" charset="0"/>
                <a:ea typeface="ＭＳ Ｐゴシック" charset="0"/>
                <a:cs typeface="ＭＳ Ｐゴシック" charset="0"/>
              </a:rPr>
              <a:t>the common. The Godhead is common; the</a:t>
            </a:r>
          </a:p>
          <a:p>
            <a:pPr eaLnBrk="1" hangingPunct="1"/>
            <a:r>
              <a:rPr lang="en-US" sz="1000">
                <a:solidFill>
                  <a:srgbClr val="000000"/>
                </a:solidFill>
                <a:latin typeface="Geneva" charset="0"/>
                <a:ea typeface="ＭＳ Ｐゴシック" charset="0"/>
                <a:cs typeface="ＭＳ Ｐゴシック" charset="0"/>
              </a:rPr>
              <a:t>fatherhood particular. We must therefore</a:t>
            </a:r>
          </a:p>
          <a:p>
            <a:pPr eaLnBrk="1" hangingPunct="1"/>
            <a:r>
              <a:rPr lang="en-US" sz="1000">
                <a:solidFill>
                  <a:srgbClr val="000000"/>
                </a:solidFill>
                <a:latin typeface="Geneva" charset="0"/>
                <a:ea typeface="ＭＳ Ｐゴシック" charset="0"/>
                <a:cs typeface="ＭＳ Ｐゴシック" charset="0"/>
              </a:rPr>
              <a:t>combine the two and say, "I believe in God</a:t>
            </a:r>
          </a:p>
          <a:p>
            <a:pPr eaLnBrk="1" hangingPunct="1"/>
            <a:r>
              <a:rPr lang="en-US" sz="1000">
                <a:solidFill>
                  <a:srgbClr val="000000"/>
                </a:solidFill>
                <a:latin typeface="Geneva" charset="0"/>
                <a:ea typeface="ＭＳ Ｐゴシック" charset="0"/>
                <a:cs typeface="ＭＳ Ｐゴシック" charset="0"/>
              </a:rPr>
              <a:t>the Father." The like course must be pursued</a:t>
            </a:r>
          </a:p>
          <a:p>
            <a:pPr eaLnBrk="1" hangingPunct="1"/>
            <a:r>
              <a:rPr lang="en-US" sz="1000">
                <a:solidFill>
                  <a:srgbClr val="000000"/>
                </a:solidFill>
                <a:latin typeface="Geneva" charset="0"/>
                <a:ea typeface="ＭＳ Ｐゴシック" charset="0"/>
                <a:cs typeface="ＭＳ Ｐゴシック" charset="0"/>
              </a:rPr>
              <a:t>in the confession of the Son; we must</a:t>
            </a:r>
          </a:p>
          <a:p>
            <a:pPr eaLnBrk="1" hangingPunct="1"/>
            <a:r>
              <a:rPr lang="en-US" sz="1000">
                <a:solidFill>
                  <a:srgbClr val="000000"/>
                </a:solidFill>
                <a:latin typeface="Geneva" charset="0"/>
                <a:ea typeface="ＭＳ Ｐゴシック" charset="0"/>
                <a:cs typeface="ＭＳ Ｐゴシック" charset="0"/>
              </a:rPr>
              <a:t>combine the particular with the common and</a:t>
            </a:r>
          </a:p>
          <a:p>
            <a:pPr eaLnBrk="1" hangingPunct="1"/>
            <a:r>
              <a:rPr lang="en-US" sz="1000">
                <a:solidFill>
                  <a:srgbClr val="000000"/>
                </a:solidFill>
                <a:latin typeface="Geneva" charset="0"/>
                <a:ea typeface="ＭＳ Ｐゴシック" charset="0"/>
                <a:cs typeface="ＭＳ Ｐゴシック" charset="0"/>
              </a:rPr>
              <a:t>say "I believe in God the Son," so in the case</a:t>
            </a:r>
          </a:p>
          <a:p>
            <a:pPr eaLnBrk="1" hangingPunct="1"/>
            <a:r>
              <a:rPr lang="en-US" sz="1000">
                <a:solidFill>
                  <a:srgbClr val="000000"/>
                </a:solidFill>
                <a:latin typeface="Geneva" charset="0"/>
                <a:ea typeface="ＭＳ Ｐゴシック" charset="0"/>
                <a:cs typeface="ＭＳ Ｐゴシック" charset="0"/>
              </a:rPr>
              <a:t>of the Holy Ghost we must make our</a:t>
            </a:r>
          </a:p>
          <a:p>
            <a:pPr eaLnBrk="1" hangingPunct="1"/>
            <a:r>
              <a:rPr lang="en-US" sz="1000">
                <a:solidFill>
                  <a:srgbClr val="000000"/>
                </a:solidFill>
                <a:latin typeface="Geneva" charset="0"/>
                <a:ea typeface="ＭＳ Ｐゴシック" charset="0"/>
                <a:cs typeface="ＭＳ Ｐゴシック" charset="0"/>
              </a:rPr>
              <a:t>utterance conform to the appellation and say</a:t>
            </a:r>
          </a:p>
          <a:p>
            <a:pPr eaLnBrk="1" hangingPunct="1"/>
            <a:r>
              <a:rPr lang="en-US" sz="1000">
                <a:solidFill>
                  <a:srgbClr val="000000"/>
                </a:solidFill>
                <a:latin typeface="Geneva" charset="0"/>
                <a:ea typeface="ＭＳ Ｐゴシック" charset="0"/>
                <a:cs typeface="ＭＳ Ｐゴシック" charset="0"/>
              </a:rPr>
              <a:t>"in God the Holy Ghost." Hence it results</a:t>
            </a:r>
          </a:p>
          <a:p>
            <a:pPr eaLnBrk="1" hangingPunct="1"/>
            <a:r>
              <a:rPr lang="en-US" sz="1000">
                <a:solidFill>
                  <a:srgbClr val="000000"/>
                </a:solidFill>
                <a:latin typeface="Geneva" charset="0"/>
                <a:ea typeface="ＭＳ Ｐゴシック" charset="0"/>
                <a:cs typeface="ＭＳ Ｐゴシック" charset="0"/>
              </a:rPr>
              <a:t>that there is a satisfactory preservation of</a:t>
            </a:r>
          </a:p>
          <a:p>
            <a:pPr eaLnBrk="1" hangingPunct="1"/>
            <a:r>
              <a:rPr lang="en-US" sz="1000">
                <a:solidFill>
                  <a:srgbClr val="000000"/>
                </a:solidFill>
                <a:latin typeface="Geneva" charset="0"/>
                <a:ea typeface="ＭＳ Ｐゴシック" charset="0"/>
                <a:cs typeface="ＭＳ Ｐゴシック" charset="0"/>
              </a:rPr>
              <a:t>the unity by the confession of the one</a:t>
            </a:r>
          </a:p>
          <a:p>
            <a:pPr eaLnBrk="1" hangingPunct="1"/>
            <a:r>
              <a:rPr lang="en-US" sz="1000">
                <a:solidFill>
                  <a:srgbClr val="000000"/>
                </a:solidFill>
                <a:latin typeface="Geneva" charset="0"/>
                <a:ea typeface="ＭＳ Ｐゴシック" charset="0"/>
                <a:cs typeface="ＭＳ Ｐゴシック" charset="0"/>
              </a:rPr>
              <a:t>Godhead, while in the distinction of the</a:t>
            </a:r>
          </a:p>
          <a:p>
            <a:pPr eaLnBrk="1" hangingPunct="1"/>
            <a:r>
              <a:rPr lang="en-US" sz="1000">
                <a:solidFill>
                  <a:srgbClr val="000000"/>
                </a:solidFill>
                <a:latin typeface="Geneva" charset="0"/>
                <a:ea typeface="ＭＳ Ｐゴシック" charset="0"/>
                <a:cs typeface="ＭＳ Ｐゴシック" charset="0"/>
              </a:rPr>
              <a:t>individual properties regarded in each there</a:t>
            </a:r>
          </a:p>
          <a:p>
            <a:pPr eaLnBrk="1" hangingPunct="1"/>
            <a:r>
              <a:rPr lang="en-US" sz="1000">
                <a:solidFill>
                  <a:srgbClr val="000000"/>
                </a:solidFill>
                <a:latin typeface="Geneva" charset="0"/>
                <a:ea typeface="ＭＳ Ｐゴシック" charset="0"/>
                <a:cs typeface="ＭＳ Ｐゴシック" charset="0"/>
              </a:rPr>
              <a:t>is the confession of the peculiar properties</a:t>
            </a:r>
          </a:p>
          <a:p>
            <a:pPr eaLnBrk="1" hangingPunct="1"/>
            <a:r>
              <a:rPr lang="en-US" sz="1000">
                <a:solidFill>
                  <a:srgbClr val="000000"/>
                </a:solidFill>
                <a:latin typeface="Geneva" charset="0"/>
                <a:ea typeface="ＭＳ Ｐゴシック" charset="0"/>
                <a:cs typeface="ＭＳ Ｐゴシック" charset="0"/>
              </a:rPr>
              <a:t>of the Persons. On the other hand those who</a:t>
            </a:r>
          </a:p>
          <a:p>
            <a:pPr eaLnBrk="1" hangingPunct="1"/>
            <a:r>
              <a:rPr lang="en-US" sz="1000">
                <a:solidFill>
                  <a:srgbClr val="000000"/>
                </a:solidFill>
                <a:latin typeface="Geneva" charset="0"/>
                <a:ea typeface="ＭＳ Ｐゴシック" charset="0"/>
                <a:cs typeface="ＭＳ Ｐゴシック" charset="0"/>
              </a:rPr>
              <a:t>identify essence or substance and hypostasis</a:t>
            </a:r>
          </a:p>
          <a:p>
            <a:pPr eaLnBrk="1" hangingPunct="1"/>
            <a:r>
              <a:rPr lang="en-US" sz="1000">
                <a:solidFill>
                  <a:srgbClr val="000000"/>
                </a:solidFill>
                <a:latin typeface="Geneva" charset="0"/>
                <a:ea typeface="ＭＳ Ｐゴシック" charset="0"/>
                <a:cs typeface="ＭＳ Ｐゴシック" charset="0"/>
              </a:rPr>
              <a:t>are compelled to confess only three Persons,</a:t>
            </a:r>
          </a:p>
          <a:p>
            <a:pPr eaLnBrk="1" hangingPunct="1"/>
            <a:r>
              <a:rPr lang="en-US" sz="1000">
                <a:solidFill>
                  <a:srgbClr val="000000"/>
                </a:solidFill>
                <a:latin typeface="Geneva" charset="0"/>
                <a:ea typeface="ＭＳ Ｐゴシック" charset="0"/>
                <a:cs typeface="ＭＳ Ｐゴシック" charset="0"/>
              </a:rPr>
              <a:t>and, in their hesitation to speak of three</a:t>
            </a:r>
          </a:p>
          <a:p>
            <a:pPr eaLnBrk="1" hangingPunct="1"/>
            <a:r>
              <a:rPr lang="en-US" sz="1000">
                <a:solidFill>
                  <a:srgbClr val="000000"/>
                </a:solidFill>
                <a:latin typeface="Geneva" charset="0"/>
                <a:ea typeface="ＭＳ Ｐゴシック" charset="0"/>
                <a:cs typeface="ＭＳ Ｐゴシック" charset="0"/>
              </a:rPr>
              <a:t>hypostases, are convicted of failure to avoid</a:t>
            </a:r>
          </a:p>
          <a:p>
            <a:pPr eaLnBrk="1" hangingPunct="1"/>
            <a:r>
              <a:rPr lang="en-US" sz="1000">
                <a:solidFill>
                  <a:srgbClr val="000000"/>
                </a:solidFill>
                <a:latin typeface="Geneva" charset="0"/>
                <a:ea typeface="ＭＳ Ｐゴシック" charset="0"/>
                <a:cs typeface="ＭＳ Ｐゴシック" charset="0"/>
              </a:rPr>
              <a:t>the error of Sabellius."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iii)	Gregory of Nazianzus (329–89) advanced in</a:t>
            </a:r>
          </a:p>
          <a:p>
            <a:pPr eaLnBrk="1" hangingPunct="1"/>
            <a:r>
              <a:rPr lang="en-US" sz="1000">
                <a:solidFill>
                  <a:srgbClr val="000000"/>
                </a:solidFill>
                <a:latin typeface="Geneva" charset="0"/>
                <a:ea typeface="ＭＳ Ｐゴシック" charset="0"/>
                <a:cs typeface="ＭＳ Ｐゴシック" charset="0"/>
              </a:rPr>
              <a:t>the clarification that Trinitarianism dealt</a:t>
            </a:r>
          </a:p>
          <a:p>
            <a:pPr eaLnBrk="1" hangingPunct="1"/>
            <a:r>
              <a:rPr lang="en-US" sz="1000">
                <a:solidFill>
                  <a:srgbClr val="000000"/>
                </a:solidFill>
                <a:latin typeface="Geneva" charset="0"/>
                <a:ea typeface="ＭＳ Ｐゴシック" charset="0"/>
                <a:cs typeface="ＭＳ Ｐゴシック" charset="0"/>
              </a:rPr>
              <a:t>with the relationship between the persons of</a:t>
            </a:r>
          </a:p>
          <a:p>
            <a:pPr eaLnBrk="1" hangingPunct="1"/>
            <a:r>
              <a:rPr lang="en-US" sz="1000">
                <a:solidFill>
                  <a:srgbClr val="000000"/>
                </a:solidFill>
                <a:latin typeface="Geneva" charset="0"/>
                <a:ea typeface="ＭＳ Ｐゴシック" charset="0"/>
                <a:cs typeface="ＭＳ Ｐゴシック" charset="0"/>
              </a:rPr>
              <a:t>the singular essence; that is, that the terms</a:t>
            </a:r>
          </a:p>
          <a:p>
            <a:pPr eaLnBrk="1" hangingPunct="1"/>
            <a:r>
              <a:rPr lang="en-US" sz="1000">
                <a:solidFill>
                  <a:srgbClr val="000000"/>
                </a:solidFill>
                <a:latin typeface="Geneva" charset="0"/>
                <a:ea typeface="ＭＳ Ｐゴシック" charset="0"/>
                <a:cs typeface="ＭＳ Ｐゴシック" charset="0"/>
              </a:rPr>
              <a:t>"Father, Son and Spirit" denote relationships</a:t>
            </a:r>
          </a:p>
          <a:p>
            <a:pPr eaLnBrk="1" hangingPunct="1"/>
            <a:r>
              <a:rPr lang="en-US" sz="1000">
                <a:solidFill>
                  <a:srgbClr val="000000"/>
                </a:solidFill>
                <a:latin typeface="Geneva" charset="0"/>
                <a:ea typeface="ＭＳ Ｐゴシック" charset="0"/>
                <a:cs typeface="ＭＳ Ｐゴシック" charset="0"/>
              </a:rPr>
              <a:t>(not essence or action). According to</a:t>
            </a:r>
          </a:p>
          <a:p>
            <a:pPr eaLnBrk="1" hangingPunct="1"/>
            <a:r>
              <a:rPr lang="en-US" sz="1000">
                <a:solidFill>
                  <a:srgbClr val="000000"/>
                </a:solidFill>
                <a:latin typeface="Geneva" charset="0"/>
                <a:ea typeface="ＭＳ Ｐゴシック" charset="0"/>
                <a:cs typeface="ＭＳ Ｐゴシック" charset="0"/>
              </a:rPr>
              <a:t>Gregory, the only distinction that can be</a:t>
            </a:r>
          </a:p>
          <a:p>
            <a:pPr eaLnBrk="1" hangingPunct="1"/>
            <a:r>
              <a:rPr lang="en-US" sz="1000">
                <a:solidFill>
                  <a:srgbClr val="000000"/>
                </a:solidFill>
                <a:latin typeface="Geneva" charset="0"/>
                <a:ea typeface="ＭＳ Ｐゴシック" charset="0"/>
                <a:cs typeface="ＭＳ Ｐゴシック" charset="0"/>
              </a:rPr>
              <a:t>established between the three persons of the</a:t>
            </a:r>
          </a:p>
          <a:p>
            <a:pPr eaLnBrk="1" hangingPunct="1"/>
            <a:r>
              <a:rPr lang="en-US" sz="1000">
                <a:solidFill>
                  <a:srgbClr val="000000"/>
                </a:solidFill>
                <a:latin typeface="Geneva" charset="0"/>
                <a:ea typeface="ＭＳ Ｐゴシック" charset="0"/>
                <a:cs typeface="ＭＳ Ｐゴシック" charset="0"/>
              </a:rPr>
              <a:t>Trinity are those which refer to the origin of</a:t>
            </a:r>
          </a:p>
          <a:p>
            <a:pPr eaLnBrk="1" hangingPunct="1"/>
            <a:r>
              <a:rPr lang="en-US" sz="1000">
                <a:solidFill>
                  <a:srgbClr val="000000"/>
                </a:solidFill>
                <a:latin typeface="Geneva" charset="0"/>
                <a:ea typeface="ＭＳ Ｐゴシック" charset="0"/>
                <a:cs typeface="ＭＳ Ｐゴシック" charset="0"/>
              </a:rPr>
              <a:t>each of them (no distinctions in substance).</a:t>
            </a:r>
          </a:p>
          <a:p>
            <a:pPr eaLnBrk="1" hangingPunct="1"/>
            <a:r>
              <a:rPr lang="en-US" sz="1000">
                <a:solidFill>
                  <a:srgbClr val="000000"/>
                </a:solidFill>
                <a:latin typeface="Geneva" charset="0"/>
                <a:ea typeface="ＭＳ Ｐゴシック" charset="0"/>
                <a:cs typeface="ＭＳ Ｐゴシック" charset="0"/>
              </a:rPr>
              <a:t> </a:t>
            </a:r>
          </a:p>
          <a:p>
            <a:pPr eaLnBrk="1" hangingPunct="1"/>
            <a:r>
              <a:rPr lang="en-US" sz="1000">
                <a:solidFill>
                  <a:srgbClr val="000000"/>
                </a:solidFill>
                <a:latin typeface="Geneva" charset="0"/>
                <a:ea typeface="ＭＳ Ｐゴシック" charset="0"/>
                <a:cs typeface="ＭＳ Ｐゴシック" charset="0"/>
              </a:rPr>
              <a:t>He wrote (Oration on Holy Lights, 9, 11):</a:t>
            </a:r>
          </a:p>
          <a:p>
            <a:pPr eaLnBrk="1" hangingPunct="1"/>
            <a:r>
              <a:rPr lang="en-US" sz="1000">
                <a:solidFill>
                  <a:srgbClr val="000000"/>
                </a:solidFill>
                <a:latin typeface="Geneva" charset="0"/>
                <a:ea typeface="ＭＳ Ｐゴシック" charset="0"/>
                <a:cs typeface="ＭＳ Ｐゴシック" charset="0"/>
              </a:rPr>
              <a:t>"And when I speak of God you must be</a:t>
            </a:r>
          </a:p>
          <a:p>
            <a:pPr eaLnBrk="1" hangingPunct="1"/>
            <a:r>
              <a:rPr lang="en-US" sz="1000">
                <a:solidFill>
                  <a:srgbClr val="000000"/>
                </a:solidFill>
                <a:latin typeface="Geneva" charset="0"/>
                <a:ea typeface="ＭＳ Ｐゴシック" charset="0"/>
                <a:cs typeface="ＭＳ Ｐゴシック" charset="0"/>
              </a:rPr>
              <a:t>illumined at once by one flash of light and by</a:t>
            </a:r>
          </a:p>
          <a:p>
            <a:pPr eaLnBrk="1" hangingPunct="1"/>
            <a:r>
              <a:rPr lang="en-US" sz="1000">
                <a:solidFill>
                  <a:srgbClr val="000000"/>
                </a:solidFill>
                <a:latin typeface="Geneva" charset="0"/>
                <a:ea typeface="ＭＳ Ｐゴシック" charset="0"/>
                <a:cs typeface="ＭＳ Ｐゴシック" charset="0"/>
              </a:rPr>
              <a:t>three. Three in Individualities or</a:t>
            </a:r>
          </a:p>
          <a:p>
            <a:pPr eaLnBrk="1" hangingPunct="1"/>
            <a:r>
              <a:rPr lang="en-US" sz="1000">
                <a:solidFill>
                  <a:srgbClr val="000000"/>
                </a:solidFill>
                <a:latin typeface="Geneva" charset="0"/>
                <a:ea typeface="ＭＳ Ｐゴシック" charset="0"/>
                <a:cs typeface="ＭＳ Ｐゴシック" charset="0"/>
              </a:rPr>
              <a:t>Hypostases, if any prefer so to call them, or</a:t>
            </a:r>
          </a:p>
          <a:p>
            <a:pPr eaLnBrk="1" hangingPunct="1"/>
            <a:r>
              <a:rPr lang="en-US" sz="1000">
                <a:solidFill>
                  <a:srgbClr val="000000"/>
                </a:solidFill>
                <a:latin typeface="Geneva" charset="0"/>
                <a:ea typeface="ＭＳ Ｐゴシック" charset="0"/>
                <a:cs typeface="ＭＳ Ｐゴシック" charset="0"/>
              </a:rPr>
              <a:t>persons, for we will not quarrel about names</a:t>
            </a:r>
          </a:p>
          <a:p>
            <a:pPr eaLnBrk="1" hangingPunct="1"/>
            <a:r>
              <a:rPr lang="en-US" sz="1000">
                <a:solidFill>
                  <a:srgbClr val="000000"/>
                </a:solidFill>
                <a:latin typeface="Geneva" charset="0"/>
                <a:ea typeface="ＭＳ Ｐゴシック" charset="0"/>
                <a:cs typeface="ＭＳ Ｐゴシック" charset="0"/>
              </a:rPr>
              <a:t>so long as the syllables amount to the same</a:t>
            </a:r>
          </a:p>
          <a:p>
            <a:pPr eaLnBrk="1" hangingPunct="1"/>
            <a:r>
              <a:rPr lang="en-US" sz="1000">
                <a:solidFill>
                  <a:srgbClr val="000000"/>
                </a:solidFill>
                <a:latin typeface="Geneva" charset="0"/>
                <a:ea typeface="ＭＳ Ｐゴシック" charset="0"/>
                <a:cs typeface="ＭＳ Ｐゴシック" charset="0"/>
              </a:rPr>
              <a:t>meaning; but One in respect of the</a:t>
            </a:r>
          </a:p>
          <a:p>
            <a:pPr eaLnBrk="1" hangingPunct="1"/>
            <a:r>
              <a:rPr lang="en-US" sz="1000">
                <a:solidFill>
                  <a:srgbClr val="000000"/>
                </a:solidFill>
                <a:latin typeface="Geneva" charset="0"/>
                <a:ea typeface="ＭＳ Ｐゴシック" charset="0"/>
                <a:cs typeface="ＭＳ Ｐゴシック" charset="0"/>
              </a:rPr>
              <a:t>Substance—that is, the Godhead. For they</a:t>
            </a:r>
          </a:p>
          <a:p>
            <a:pPr eaLnBrk="1" hangingPunct="1"/>
            <a:r>
              <a:rPr lang="en-US" sz="1000">
                <a:solidFill>
                  <a:srgbClr val="000000"/>
                </a:solidFill>
                <a:latin typeface="Geneva" charset="0"/>
                <a:ea typeface="ＭＳ Ｐゴシック" charset="0"/>
                <a:cs typeface="ＭＳ Ｐゴシック" charset="0"/>
              </a:rPr>
              <a:t>are divided without division, if I may so say;</a:t>
            </a:r>
          </a:p>
          <a:p>
            <a:pPr eaLnBrk="1" hangingPunct="1"/>
            <a:r>
              <a:rPr lang="en-US" sz="1000">
                <a:solidFill>
                  <a:srgbClr val="000000"/>
                </a:solidFill>
                <a:latin typeface="Geneva" charset="0"/>
                <a:ea typeface="ＭＳ Ｐゴシック" charset="0"/>
                <a:cs typeface="ＭＳ Ｐゴシック" charset="0"/>
              </a:rPr>
              <a:t>and they are united in division. For the</a:t>
            </a:r>
          </a:p>
          <a:p>
            <a:pPr eaLnBrk="1" hangingPunct="1"/>
            <a:r>
              <a:rPr lang="en-US" sz="1000">
                <a:solidFill>
                  <a:srgbClr val="000000"/>
                </a:solidFill>
                <a:latin typeface="Geneva" charset="0"/>
                <a:ea typeface="ＭＳ Ｐゴシック" charset="0"/>
                <a:cs typeface="ＭＳ Ｐゴシック" charset="0"/>
              </a:rPr>
              <a:t>Godhead is one in three, and the three are</a:t>
            </a:r>
          </a:p>
          <a:p>
            <a:pPr eaLnBrk="1" hangingPunct="1"/>
            <a:r>
              <a:rPr lang="en-US" sz="1000">
                <a:solidFill>
                  <a:srgbClr val="000000"/>
                </a:solidFill>
                <a:latin typeface="Geneva" charset="0"/>
                <a:ea typeface="ＭＳ Ｐゴシック" charset="0"/>
                <a:cs typeface="ＭＳ Ｐゴシック" charset="0"/>
              </a:rPr>
              <a:t>one, in whom the Godhead is, or to speak</a:t>
            </a:r>
          </a:p>
          <a:p>
            <a:pPr eaLnBrk="1" hangingPunct="1"/>
            <a:r>
              <a:rPr lang="en-US" sz="1000">
                <a:solidFill>
                  <a:srgbClr val="000000"/>
                </a:solidFill>
                <a:latin typeface="Geneva" charset="0"/>
                <a:ea typeface="ＭＳ Ｐゴシック" charset="0"/>
                <a:cs typeface="ＭＳ Ｐゴシック" charset="0"/>
              </a:rPr>
              <a:t>more accurately, Who are the Godhead.</a:t>
            </a:r>
          </a:p>
          <a:p>
            <a:pPr eaLnBrk="1" hangingPunct="1"/>
            <a:r>
              <a:rPr lang="en-US" sz="1000">
                <a:solidFill>
                  <a:srgbClr val="000000"/>
                </a:solidFill>
                <a:latin typeface="Geneva" charset="0"/>
                <a:ea typeface="ＭＳ Ｐゴシック" charset="0"/>
                <a:cs typeface="ＭＳ Ｐゴシック" charset="0"/>
              </a:rPr>
              <a:t>Excesses and defects we will omit, neither</a:t>
            </a:r>
          </a:p>
          <a:p>
            <a:pPr eaLnBrk="1" hangingPunct="1"/>
            <a:r>
              <a:rPr lang="en-US" sz="1000">
                <a:solidFill>
                  <a:srgbClr val="000000"/>
                </a:solidFill>
                <a:latin typeface="Geneva" charset="0"/>
                <a:ea typeface="ＭＳ Ｐゴシック" charset="0"/>
                <a:cs typeface="ＭＳ Ｐゴシック" charset="0"/>
              </a:rPr>
              <a:t>making the Unity a confusion, nor the</a:t>
            </a:r>
          </a:p>
          <a:p>
            <a:pPr eaLnBrk="1" hangingPunct="1"/>
            <a:r>
              <a:rPr lang="en-US" sz="1000">
                <a:solidFill>
                  <a:srgbClr val="000000"/>
                </a:solidFill>
                <a:latin typeface="Geneva" charset="0"/>
                <a:ea typeface="ＭＳ Ｐゴシック" charset="0"/>
                <a:cs typeface="ＭＳ Ｐゴシック" charset="0"/>
              </a:rPr>
              <a:t>division a separation. We would keep</a:t>
            </a:r>
          </a:p>
          <a:p>
            <a:pPr eaLnBrk="1" hangingPunct="1"/>
            <a:r>
              <a:rPr lang="en-US" sz="1000">
                <a:solidFill>
                  <a:srgbClr val="000000"/>
                </a:solidFill>
                <a:latin typeface="Geneva" charset="0"/>
                <a:ea typeface="ＭＳ Ｐゴシック" charset="0"/>
                <a:cs typeface="ＭＳ Ｐゴシック" charset="0"/>
              </a:rPr>
              <a:t>equally free from the confusion of Sabellius</a:t>
            </a:r>
          </a:p>
          <a:p>
            <a:pPr eaLnBrk="1" hangingPunct="1"/>
            <a:r>
              <a:rPr lang="en-US" sz="1000">
                <a:solidFill>
                  <a:srgbClr val="000000"/>
                </a:solidFill>
                <a:latin typeface="Geneva" charset="0"/>
                <a:ea typeface="ＭＳ Ｐゴシック" charset="0"/>
                <a:cs typeface="ＭＳ Ｐゴシック" charset="0"/>
              </a:rPr>
              <a:t>and from the division of Arius, which are</a:t>
            </a:r>
          </a:p>
          <a:p>
            <a:pPr eaLnBrk="1" hangingPunct="1"/>
            <a:r>
              <a:rPr lang="en-US" sz="1000">
                <a:solidFill>
                  <a:srgbClr val="000000"/>
                </a:solidFill>
                <a:latin typeface="Geneva" charset="0"/>
                <a:ea typeface="ＭＳ Ｐゴシック" charset="0"/>
                <a:cs typeface="ＭＳ Ｐゴシック" charset="0"/>
              </a:rPr>
              <a:t>evils diametrically opposed, yet equal in</a:t>
            </a:r>
          </a:p>
          <a:p>
            <a:pPr eaLnBrk="1" hangingPunct="1"/>
            <a:r>
              <a:rPr lang="en-US" sz="1000">
                <a:solidFill>
                  <a:srgbClr val="000000"/>
                </a:solidFill>
                <a:latin typeface="Geneva" charset="0"/>
                <a:ea typeface="ＭＳ Ｐゴシック" charset="0"/>
                <a:cs typeface="ＭＳ Ｐゴシック" charset="0"/>
              </a:rPr>
              <a:t>their wickedness. For what need is there</a:t>
            </a:r>
          </a:p>
          <a:p>
            <a:pPr eaLnBrk="1" hangingPunct="1"/>
            <a:r>
              <a:rPr lang="en-US" sz="1000">
                <a:solidFill>
                  <a:srgbClr val="000000"/>
                </a:solidFill>
                <a:latin typeface="Geneva" charset="0"/>
                <a:ea typeface="ＭＳ Ｐゴシック" charset="0"/>
                <a:cs typeface="ＭＳ Ｐゴシック" charset="0"/>
              </a:rPr>
              <a:t>heretically to fuse God together, or to cut</a:t>
            </a:r>
          </a:p>
          <a:p>
            <a:pPr eaLnBrk="1" hangingPunct="1"/>
            <a:r>
              <a:rPr lang="en-US" sz="1000">
                <a:solidFill>
                  <a:srgbClr val="000000"/>
                </a:solidFill>
                <a:latin typeface="Geneva" charset="0"/>
                <a:ea typeface="ＭＳ Ｐゴシック" charset="0"/>
                <a:cs typeface="ＭＳ Ｐゴシック" charset="0"/>
              </a:rPr>
              <a:t>Him up into inequality?"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iv)	Gregory of Nyssa (d. 395) was taught by</a:t>
            </a:r>
          </a:p>
          <a:p>
            <a:pPr eaLnBrk="1" hangingPunct="1"/>
            <a:r>
              <a:rPr lang="en-US" sz="1000">
                <a:solidFill>
                  <a:srgbClr val="000000"/>
                </a:solidFill>
                <a:latin typeface="Geneva" charset="0"/>
                <a:ea typeface="ＭＳ Ｐゴシック" charset="0"/>
                <a:cs typeface="ＭＳ Ｐゴシック" charset="0"/>
              </a:rPr>
              <a:t>Basil of Caesarea, his brother. His major gift</a:t>
            </a:r>
          </a:p>
          <a:p>
            <a:pPr eaLnBrk="1" hangingPunct="1"/>
            <a:r>
              <a:rPr lang="en-US" sz="1000">
                <a:solidFill>
                  <a:srgbClr val="000000"/>
                </a:solidFill>
                <a:latin typeface="Geneva" charset="0"/>
                <a:ea typeface="ＭＳ Ｐゴシック" charset="0"/>
                <a:cs typeface="ＭＳ Ｐゴシック" charset="0"/>
              </a:rPr>
              <a:t>to the trinitarian debate was that he was able</a:t>
            </a:r>
          </a:p>
          <a:p>
            <a:pPr eaLnBrk="1" hangingPunct="1"/>
            <a:r>
              <a:rPr lang="en-US" sz="1000">
                <a:solidFill>
                  <a:srgbClr val="000000"/>
                </a:solidFill>
                <a:latin typeface="Geneva" charset="0"/>
                <a:ea typeface="ＭＳ Ｐゴシック" charset="0"/>
                <a:cs typeface="ＭＳ Ｐゴシック" charset="0"/>
              </a:rPr>
              <a:t>to defend it from a biblical-philosophical</a:t>
            </a:r>
          </a:p>
          <a:p>
            <a:pPr eaLnBrk="1" hangingPunct="1"/>
            <a:r>
              <a:rPr lang="en-US" sz="1000">
                <a:solidFill>
                  <a:srgbClr val="000000"/>
                </a:solidFill>
                <a:latin typeface="Geneva" charset="0"/>
                <a:ea typeface="ＭＳ Ｐゴシック" charset="0"/>
                <a:cs typeface="ＭＳ Ｐゴシック" charset="0"/>
              </a:rPr>
              <a:t>viewpoint (On the Holy Trinity, On Not</a:t>
            </a:r>
          </a:p>
          <a:p>
            <a:pPr eaLnBrk="1" hangingPunct="1"/>
            <a:r>
              <a:rPr lang="en-US" sz="1000">
                <a:solidFill>
                  <a:srgbClr val="000000"/>
                </a:solidFill>
                <a:latin typeface="Geneva" charset="0"/>
                <a:ea typeface="ＭＳ Ｐゴシック" charset="0"/>
                <a:cs typeface="ＭＳ Ｐゴシック" charset="0"/>
              </a:rPr>
              <a:t>Three Gods).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(e)	The Council of Constantinople (381).</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The Creed of Constantinople: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"We believe in one God, the Father All Governing,</a:t>
            </a:r>
          </a:p>
          <a:p>
            <a:pPr eaLnBrk="1" hangingPunct="1"/>
            <a:r>
              <a:rPr lang="en-US" sz="1000">
                <a:solidFill>
                  <a:srgbClr val="000000"/>
                </a:solidFill>
                <a:latin typeface="Geneva" charset="0"/>
                <a:ea typeface="ＭＳ Ｐゴシック" charset="0"/>
                <a:cs typeface="ＭＳ Ｐゴシック" charset="0"/>
              </a:rPr>
              <a:t>creator of heaven and earth, of all things visible and</a:t>
            </a:r>
          </a:p>
          <a:p>
            <a:pPr eaLnBrk="1" hangingPunct="1"/>
            <a:r>
              <a:rPr lang="en-US" sz="1000">
                <a:solidFill>
                  <a:srgbClr val="000000"/>
                </a:solidFill>
                <a:latin typeface="Geneva" charset="0"/>
                <a:ea typeface="ＭＳ Ｐゴシック" charset="0"/>
                <a:cs typeface="ＭＳ Ｐゴシック" charset="0"/>
              </a:rPr>
              <a:t>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only-begotten</a:t>
            </a:r>
          </a:p>
          <a:p>
            <a:pPr eaLnBrk="1" hangingPunct="1"/>
            <a:r>
              <a:rPr lang="en-US" sz="1000">
                <a:solidFill>
                  <a:srgbClr val="000000"/>
                </a:solidFill>
                <a:latin typeface="Geneva" charset="0"/>
                <a:ea typeface="ＭＳ Ｐゴシック" charset="0"/>
                <a:cs typeface="ＭＳ Ｐゴシック" charset="0"/>
              </a:rPr>
              <a:t>Son of God, begotten from the Father before all</a:t>
            </a:r>
          </a:p>
          <a:p>
            <a:pPr eaLnBrk="1" hangingPunct="1"/>
            <a:r>
              <a:rPr lang="en-US" sz="1000">
                <a:solidFill>
                  <a:srgbClr val="000000"/>
                </a:solidFill>
                <a:latin typeface="Geneva" charset="0"/>
                <a:ea typeface="ＭＳ Ｐゴシック" charset="0"/>
                <a:cs typeface="ＭＳ Ｐゴシック" charset="0"/>
              </a:rPr>
              <a:t>time, Light from Light, true God from true God,</a:t>
            </a:r>
          </a:p>
          <a:p>
            <a:pPr eaLnBrk="1" hangingPunct="1"/>
            <a:r>
              <a:rPr lang="en-US" sz="1000">
                <a:solidFill>
                  <a:srgbClr val="000000"/>
                </a:solidFill>
                <a:latin typeface="Geneva" charset="0"/>
                <a:ea typeface="ＭＳ Ｐゴシック" charset="0"/>
                <a:cs typeface="ＭＳ Ｐゴシック" charset="0"/>
              </a:rPr>
              <a:t>begotten not created, of the same essence as the</a:t>
            </a:r>
          </a:p>
          <a:p>
            <a:pPr eaLnBrk="1" hangingPunct="1"/>
            <a:r>
              <a:rPr lang="en-US" sz="1000">
                <a:solidFill>
                  <a:srgbClr val="000000"/>
                </a:solidFill>
                <a:latin typeface="Geneva" charset="0"/>
                <a:ea typeface="ＭＳ Ｐゴシック" charset="0"/>
                <a:cs typeface="ＭＳ Ｐゴシック" charset="0"/>
              </a:rPr>
              <a:t>Father [homoousion], through Whom all things came</a:t>
            </a:r>
          </a:p>
          <a:p>
            <a:pPr eaLnBrk="1" hangingPunct="1"/>
            <a:r>
              <a:rPr lang="en-US" sz="1000">
                <a:solidFill>
                  <a:srgbClr val="000000"/>
                </a:solidFill>
                <a:latin typeface="Geneva" charset="0"/>
                <a:ea typeface="ＭＳ Ｐゴシック" charset="0"/>
                <a:cs typeface="ＭＳ Ｐゴシック" charset="0"/>
              </a:rPr>
              <a:t>into being, Who for us men and because of our</a:t>
            </a:r>
          </a:p>
          <a:p>
            <a:pPr eaLnBrk="1" hangingPunct="1"/>
            <a:r>
              <a:rPr lang="en-US" sz="1000">
                <a:solidFill>
                  <a:srgbClr val="000000"/>
                </a:solidFill>
                <a:latin typeface="Geneva" charset="0"/>
                <a:ea typeface="ＭＳ Ｐゴシック" charset="0"/>
                <a:cs typeface="ＭＳ Ｐゴシック" charset="0"/>
              </a:rPr>
              <a:t>salvation came down from heaven, and was in-</a:t>
            </a:r>
          </a:p>
          <a:p>
            <a:pPr eaLnBrk="1" hangingPunct="1"/>
            <a:r>
              <a:rPr lang="en-US" sz="1000">
                <a:solidFill>
                  <a:srgbClr val="000000"/>
                </a:solidFill>
                <a:latin typeface="Geneva" charset="0"/>
                <a:ea typeface="ＭＳ Ｐゴシック" charset="0"/>
                <a:cs typeface="ＭＳ Ｐゴシック" charset="0"/>
              </a:rPr>
              <a:t>carnate by the Holy Spirit and the Virgin Mary and</a:t>
            </a:r>
          </a:p>
          <a:p>
            <a:pPr eaLnBrk="1" hangingPunct="1"/>
            <a:r>
              <a:rPr lang="en-US" sz="1000">
                <a:solidFill>
                  <a:srgbClr val="000000"/>
                </a:solidFill>
                <a:latin typeface="Geneva" charset="0"/>
                <a:ea typeface="ＭＳ Ｐゴシック" charset="0"/>
                <a:cs typeface="ＭＳ Ｐゴシック" charset="0"/>
              </a:rPr>
              <a:t>became human. He was crucified for us under</a:t>
            </a:r>
          </a:p>
          <a:p>
            <a:pPr eaLnBrk="1" hangingPunct="1"/>
            <a:r>
              <a:rPr lang="en-US" sz="1000">
                <a:solidFill>
                  <a:srgbClr val="000000"/>
                </a:solidFill>
                <a:latin typeface="Geneva" charset="0"/>
                <a:ea typeface="ＭＳ Ｐゴシック" charset="0"/>
                <a:cs typeface="ＭＳ Ｐゴシック" charset="0"/>
              </a:rPr>
              <a:t>Pontius Pilate, and suffered and was buried, and</a:t>
            </a:r>
          </a:p>
          <a:p>
            <a:pPr eaLnBrk="1" hangingPunct="1"/>
            <a:r>
              <a:rPr lang="en-US" sz="1000">
                <a:solidFill>
                  <a:srgbClr val="000000"/>
                </a:solidFill>
                <a:latin typeface="Geneva" charset="0"/>
                <a:ea typeface="ＭＳ Ｐゴシック" charset="0"/>
                <a:cs typeface="ＭＳ Ｐゴシック" charset="0"/>
              </a:rPr>
              <a:t>rose on the third day, according to the Scriptures,</a:t>
            </a:r>
          </a:p>
          <a:p>
            <a:pPr eaLnBrk="1" hangingPunct="1"/>
            <a:r>
              <a:rPr lang="en-US" sz="1000">
                <a:solidFill>
                  <a:srgbClr val="000000"/>
                </a:solidFill>
                <a:latin typeface="Geneva" charset="0"/>
                <a:ea typeface="ＭＳ Ｐゴシック" charset="0"/>
                <a:cs typeface="ＭＳ Ｐゴシック" charset="0"/>
              </a:rPr>
              <a:t>and ascended to heaven, and sits on the right hand of</a:t>
            </a:r>
          </a:p>
          <a:p>
            <a:pPr eaLnBrk="1" hangingPunct="1"/>
            <a:r>
              <a:rPr lang="en-US" sz="1000">
                <a:solidFill>
                  <a:srgbClr val="000000"/>
                </a:solidFill>
                <a:latin typeface="Geneva" charset="0"/>
                <a:ea typeface="ＭＳ Ｐゴシック" charset="0"/>
                <a:cs typeface="ＭＳ Ｐゴシック" charset="0"/>
              </a:rPr>
              <a:t>the Father, and will come again with glory to judge</a:t>
            </a:r>
          </a:p>
          <a:p>
            <a:pPr eaLnBrk="1" hangingPunct="1"/>
            <a:r>
              <a:rPr lang="en-US" sz="1000">
                <a:solidFill>
                  <a:srgbClr val="000000"/>
                </a:solidFill>
                <a:latin typeface="Geneva" charset="0"/>
                <a:ea typeface="ＭＳ Ｐゴシック" charset="0"/>
                <a:cs typeface="ＭＳ Ｐゴシック" charset="0"/>
              </a:rPr>
              <a:t>the living and the dead. His Kingdom shall have no</a:t>
            </a:r>
          </a:p>
          <a:p>
            <a:pPr eaLnBrk="1" hangingPunct="1"/>
            <a:r>
              <a:rPr lang="en-US" sz="1000">
                <a:solidFill>
                  <a:srgbClr val="000000"/>
                </a:solidFill>
                <a:latin typeface="Geneva" charset="0"/>
                <a:ea typeface="ＭＳ Ｐゴシック" charset="0"/>
                <a:cs typeface="ＭＳ Ｐゴシック" charset="0"/>
              </a:rPr>
              <a:t>end.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the Holy Spirit, the Lord and life giver, who</a:t>
            </a:r>
          </a:p>
          <a:p>
            <a:pPr eaLnBrk="1" hangingPunct="1"/>
            <a:r>
              <a:rPr lang="en-US" sz="1000">
                <a:solidFill>
                  <a:srgbClr val="000000"/>
                </a:solidFill>
                <a:latin typeface="Geneva" charset="0"/>
                <a:ea typeface="ＭＳ Ｐゴシック" charset="0"/>
                <a:cs typeface="ＭＳ Ｐゴシック" charset="0"/>
              </a:rPr>
              <a:t>proceeds from the Father, Who is worshiped and</a:t>
            </a:r>
          </a:p>
          <a:p>
            <a:pPr eaLnBrk="1" hangingPunct="1"/>
            <a:r>
              <a:rPr lang="en-US" sz="1000">
                <a:solidFill>
                  <a:srgbClr val="000000"/>
                </a:solidFill>
                <a:latin typeface="Geneva" charset="0"/>
                <a:ea typeface="ＭＳ Ｐゴシック" charset="0"/>
                <a:cs typeface="ＭＳ Ｐゴシック" charset="0"/>
              </a:rPr>
              <a:t>glorified together with the Father and Son, Who</a:t>
            </a:r>
          </a:p>
          <a:p>
            <a:pPr eaLnBrk="1" hangingPunct="1"/>
            <a:r>
              <a:rPr lang="en-US" sz="1000">
                <a:solidFill>
                  <a:srgbClr val="000000"/>
                </a:solidFill>
                <a:latin typeface="Geneva" charset="0"/>
                <a:ea typeface="ＭＳ Ｐゴシック" charset="0"/>
                <a:cs typeface="ＭＳ Ｐゴシック" charset="0"/>
              </a:rPr>
              <a:t>spoke through the prophets; and in one, holy,</a:t>
            </a:r>
          </a:p>
          <a:p>
            <a:pPr eaLnBrk="1" hangingPunct="1"/>
            <a:r>
              <a:rPr lang="en-US" sz="1000">
                <a:solidFill>
                  <a:srgbClr val="000000"/>
                </a:solidFill>
                <a:latin typeface="Geneva" charset="0"/>
                <a:ea typeface="ＭＳ Ｐゴシック" charset="0"/>
                <a:cs typeface="ＭＳ Ｐゴシック" charset="0"/>
              </a:rPr>
              <a:t>catholic, and apostolic Church. We confess one</a:t>
            </a:r>
          </a:p>
          <a:p>
            <a:pPr eaLnBrk="1" hangingPunct="1"/>
            <a:r>
              <a:rPr lang="en-US" sz="1000">
                <a:solidFill>
                  <a:srgbClr val="000000"/>
                </a:solidFill>
                <a:latin typeface="Geneva" charset="0"/>
                <a:ea typeface="ＭＳ Ｐゴシック" charset="0"/>
                <a:cs typeface="ＭＳ Ｐゴシック" charset="0"/>
              </a:rPr>
              <a:t>baptism for the remission of sins. We look forward</a:t>
            </a:r>
          </a:p>
          <a:p>
            <a:pPr eaLnBrk="1" hangingPunct="1"/>
            <a:r>
              <a:rPr lang="en-US" sz="1000">
                <a:solidFill>
                  <a:srgbClr val="000000"/>
                </a:solidFill>
                <a:latin typeface="Geneva" charset="0"/>
                <a:ea typeface="ＭＳ Ｐゴシック" charset="0"/>
                <a:cs typeface="ＭＳ Ｐゴシック" charset="0"/>
              </a:rPr>
              <a:t>to the resurrection of the dead and the life of the</a:t>
            </a:r>
          </a:p>
          <a:p>
            <a:pPr eaLnBrk="1" hangingPunct="1"/>
            <a:r>
              <a:rPr lang="en-US" sz="1000">
                <a:solidFill>
                  <a:srgbClr val="000000"/>
                </a:solidFill>
                <a:latin typeface="Geneva" charset="0"/>
                <a:ea typeface="ＭＳ Ｐゴシック" charset="0"/>
                <a:cs typeface="ＭＳ Ｐゴシック" charset="0"/>
              </a:rPr>
              <a:t>world to come. Amen."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28ED44A-FCFC-D043-B037-173DDA6CB6D5}" type="slidenum">
              <a:rPr lang="en-US" sz="1200"/>
              <a:pPr eaLnBrk="1" hangingPunct="1"/>
              <a:t>5</a:t>
            </a:fld>
            <a:endParaRPr lang="en-US" sz="120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(2)	The Arian Controversy and the Trinitarian Resolution.</a:t>
            </a:r>
          </a:p>
          <a:p>
            <a:pPr eaLnBrk="1" hangingPunct="1"/>
            <a:r>
              <a:rPr lang="en-US" sz="1000">
                <a:solidFill>
                  <a:srgbClr val="000000"/>
                </a:solidFill>
                <a:latin typeface="Geneva" charset="0"/>
                <a:ea typeface="ＭＳ Ｐゴシック" charset="0"/>
                <a:cs typeface="ＭＳ Ｐゴシック" charset="0"/>
              </a:rPr>
              <a:t>(a)	The teachings of Arius, an Alexandrian presbyter.</a:t>
            </a:r>
          </a:p>
          <a:p>
            <a:pPr eaLnBrk="1" hangingPunct="1"/>
            <a:r>
              <a:rPr lang="en-US" sz="1000">
                <a:solidFill>
                  <a:srgbClr val="000000"/>
                </a:solidFill>
                <a:latin typeface="Geneva" charset="0"/>
                <a:ea typeface="ＭＳ Ｐゴシック" charset="0"/>
                <a:cs typeface="ＭＳ Ｐゴシック" charset="0"/>
              </a:rPr>
              <a:t>Athanasius (ca. 295–373), Arius</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most prolific</a:t>
            </a:r>
          </a:p>
          <a:p>
            <a:pPr eaLnBrk="1" hangingPunct="1"/>
            <a:r>
              <a:rPr lang="en-US" sz="1000">
                <a:solidFill>
                  <a:srgbClr val="000000"/>
                </a:solidFill>
                <a:latin typeface="Geneva" charset="0"/>
                <a:ea typeface="ＭＳ Ｐゴシック" charset="0"/>
                <a:cs typeface="ＭＳ Ｐゴシック" charset="0"/>
              </a:rPr>
              <a:t>opponent, summarized his view of Christ opinion</a:t>
            </a:r>
          </a:p>
          <a:p>
            <a:pPr eaLnBrk="1" hangingPunct="1"/>
            <a:r>
              <a:rPr lang="en-US" sz="1000">
                <a:solidFill>
                  <a:srgbClr val="000000"/>
                </a:solidFill>
                <a:latin typeface="Geneva" charset="0"/>
                <a:ea typeface="ＭＳ Ｐゴシック" charset="0"/>
                <a:cs typeface="ＭＳ Ｐゴシック" charset="0"/>
              </a:rPr>
              <a:t>as follows (Oration Against Athanasius. I, 2.): "God</a:t>
            </a:r>
          </a:p>
          <a:p>
            <a:pPr eaLnBrk="1" hangingPunct="1"/>
            <a:r>
              <a:rPr lang="en-US" sz="1000">
                <a:solidFill>
                  <a:srgbClr val="000000"/>
                </a:solidFill>
                <a:latin typeface="Geneva" charset="0"/>
                <a:ea typeface="ＭＳ Ｐゴシック" charset="0"/>
                <a:cs typeface="ＭＳ Ｐゴシック" charset="0"/>
              </a:rPr>
              <a:t>was not always Father; but there was when God</a:t>
            </a:r>
          </a:p>
          <a:p>
            <a:pPr eaLnBrk="1" hangingPunct="1"/>
            <a:r>
              <a:rPr lang="en-US" sz="1000">
                <a:solidFill>
                  <a:srgbClr val="000000"/>
                </a:solidFill>
                <a:latin typeface="Geneva" charset="0"/>
                <a:ea typeface="ＭＳ Ｐゴシック" charset="0"/>
                <a:cs typeface="ＭＳ Ｐゴシック" charset="0"/>
              </a:rPr>
              <a:t>was alone and was not yet Father; afterward He</a:t>
            </a:r>
          </a:p>
          <a:p>
            <a:pPr eaLnBrk="1" hangingPunct="1"/>
            <a:r>
              <a:rPr lang="en-US" sz="1000">
                <a:solidFill>
                  <a:srgbClr val="000000"/>
                </a:solidFill>
                <a:latin typeface="Geneva" charset="0"/>
                <a:ea typeface="ＭＳ Ｐゴシック" charset="0"/>
                <a:cs typeface="ＭＳ Ｐゴシック" charset="0"/>
              </a:rPr>
              <a:t>became a Father. The Son was not always; for since</a:t>
            </a:r>
          </a:p>
          <a:p>
            <a:pPr eaLnBrk="1" hangingPunct="1"/>
            <a:r>
              <a:rPr lang="en-US" sz="1000">
                <a:solidFill>
                  <a:srgbClr val="000000"/>
                </a:solidFill>
                <a:latin typeface="Geneva" charset="0"/>
                <a:ea typeface="ＭＳ Ｐゴシック" charset="0"/>
                <a:cs typeface="ＭＳ Ｐゴシック" charset="0"/>
              </a:rPr>
              <a:t>all things have come into existence from nothing, and</a:t>
            </a:r>
          </a:p>
          <a:p>
            <a:pPr eaLnBrk="1" hangingPunct="1"/>
            <a:r>
              <a:rPr lang="en-US" sz="1000">
                <a:solidFill>
                  <a:srgbClr val="000000"/>
                </a:solidFill>
                <a:latin typeface="Geneva" charset="0"/>
                <a:ea typeface="ＭＳ Ｐゴシック" charset="0"/>
                <a:cs typeface="ＭＳ Ｐゴシック" charset="0"/>
              </a:rPr>
              <a:t>all things are creatures and have been made, so also</a:t>
            </a:r>
          </a:p>
          <a:p>
            <a:pPr eaLnBrk="1" hangingPunct="1"/>
            <a:r>
              <a:rPr lang="en-US" sz="1000">
                <a:solidFill>
                  <a:srgbClr val="000000"/>
                </a:solidFill>
                <a:latin typeface="Geneva" charset="0"/>
                <a:ea typeface="ＭＳ Ｐゴシック" charset="0"/>
                <a:cs typeface="ＭＳ Ｐゴシック" charset="0"/>
              </a:rPr>
              <a:t>the Logos of God Himself came into existence from</a:t>
            </a:r>
          </a:p>
          <a:p>
            <a:pPr eaLnBrk="1" hangingPunct="1"/>
            <a:r>
              <a:rPr lang="en-US" sz="1000">
                <a:solidFill>
                  <a:srgbClr val="000000"/>
                </a:solidFill>
                <a:latin typeface="Geneva" charset="0"/>
                <a:ea typeface="ＭＳ Ｐゴシック" charset="0"/>
                <a:cs typeface="ＭＳ Ｐゴシック" charset="0"/>
              </a:rPr>
              <a:t>nothing and there was a time when He was not; and</a:t>
            </a:r>
          </a:p>
          <a:p>
            <a:pPr eaLnBrk="1" hangingPunct="1"/>
            <a:r>
              <a:rPr lang="en-US" sz="1000">
                <a:solidFill>
                  <a:srgbClr val="000000"/>
                </a:solidFill>
                <a:latin typeface="Geneva" charset="0"/>
                <a:ea typeface="ＭＳ Ｐゴシック" charset="0"/>
                <a:cs typeface="ＭＳ Ｐゴシック" charset="0"/>
              </a:rPr>
              <a:t>that before He came into existence He was not; but</a:t>
            </a:r>
          </a:p>
          <a:p>
            <a:pPr eaLnBrk="1" hangingPunct="1"/>
            <a:r>
              <a:rPr lang="en-US" sz="1000">
                <a:solidFill>
                  <a:srgbClr val="000000"/>
                </a:solidFill>
                <a:latin typeface="Geneva" charset="0"/>
                <a:ea typeface="ＭＳ Ｐゴシック" charset="0"/>
                <a:cs typeface="ＭＳ Ｐゴシック" charset="0"/>
              </a:rPr>
              <a:t>He also had a beginning of His being created."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(b)	The clash of Arius and Alexander, bishop of</a:t>
            </a:r>
          </a:p>
          <a:p>
            <a:pPr eaLnBrk="1" hangingPunct="1"/>
            <a:r>
              <a:rPr lang="en-US" sz="1000">
                <a:solidFill>
                  <a:srgbClr val="000000"/>
                </a:solidFill>
                <a:latin typeface="Geneva" charset="0"/>
                <a:ea typeface="ＭＳ Ｐゴシック" charset="0"/>
                <a:cs typeface="ＭＳ Ｐゴシック" charset="0"/>
              </a:rPr>
              <a:t>Alexandria.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Arius (ca. 250–336) was condemned at the regional</a:t>
            </a:r>
          </a:p>
          <a:p>
            <a:pPr eaLnBrk="1" hangingPunct="1"/>
            <a:r>
              <a:rPr lang="en-US" sz="1000">
                <a:solidFill>
                  <a:srgbClr val="000000"/>
                </a:solidFill>
                <a:latin typeface="Geneva" charset="0"/>
                <a:ea typeface="ＭＳ Ｐゴシック" charset="0"/>
                <a:cs typeface="ＭＳ Ｐゴシック" charset="0"/>
              </a:rPr>
              <a:t>council of Alexandria in A.D. 321 and his writings</a:t>
            </a:r>
          </a:p>
          <a:p>
            <a:pPr eaLnBrk="1" hangingPunct="1"/>
            <a:r>
              <a:rPr lang="en-US" sz="1000">
                <a:solidFill>
                  <a:srgbClr val="000000"/>
                </a:solidFill>
                <a:latin typeface="Geneva" charset="0"/>
                <a:ea typeface="ＭＳ Ｐゴシック" charset="0"/>
                <a:cs typeface="ＭＳ Ｐゴシック" charset="0"/>
              </a:rPr>
              <a:t>burned; he was subsequently banished to Yugoslavia</a:t>
            </a:r>
          </a:p>
          <a:p>
            <a:pPr eaLnBrk="1" hangingPunct="1"/>
            <a:r>
              <a:rPr lang="en-US" sz="1000">
                <a:solidFill>
                  <a:srgbClr val="000000"/>
                </a:solidFill>
                <a:latin typeface="Geneva" charset="0"/>
                <a:ea typeface="ＭＳ Ｐゴシック" charset="0"/>
                <a:cs typeface="ＭＳ Ｐゴシック" charset="0"/>
              </a:rPr>
              <a:t>where he continued to write keeping his views alive</a:t>
            </a:r>
          </a:p>
          <a:p>
            <a:pPr eaLnBrk="1" hangingPunct="1"/>
            <a:r>
              <a:rPr lang="en-US" sz="1000">
                <a:solidFill>
                  <a:srgbClr val="000000"/>
                </a:solidFill>
                <a:latin typeface="Geneva" charset="0"/>
                <a:ea typeface="ＭＳ Ｐゴシック" charset="0"/>
                <a:cs typeface="ＭＳ Ｐゴシック" charset="0"/>
              </a:rPr>
              <a:t>through the medium of song. The Council of</a:t>
            </a:r>
          </a:p>
          <a:p>
            <a:pPr eaLnBrk="1" hangingPunct="1"/>
            <a:r>
              <a:rPr lang="en-US" sz="1000">
                <a:solidFill>
                  <a:srgbClr val="000000"/>
                </a:solidFill>
                <a:latin typeface="Geneva" charset="0"/>
                <a:ea typeface="ＭＳ Ｐゴシック" charset="0"/>
                <a:cs typeface="ＭＳ Ｐゴシック" charset="0"/>
              </a:rPr>
              <a:t>Laodicea (A.D. 367) reacted to his music by</a:t>
            </a:r>
          </a:p>
          <a:p>
            <a:pPr eaLnBrk="1" hangingPunct="1"/>
            <a:r>
              <a:rPr lang="en-US" sz="1000">
                <a:solidFill>
                  <a:srgbClr val="000000"/>
                </a:solidFill>
                <a:latin typeface="Geneva" charset="0"/>
                <a:ea typeface="ＭＳ Ｐゴシック" charset="0"/>
                <a:cs typeface="ＭＳ Ｐゴシック" charset="0"/>
              </a:rPr>
              <a:t>forbidding singing in the churches. The result was an</a:t>
            </a:r>
          </a:p>
          <a:p>
            <a:pPr eaLnBrk="1" hangingPunct="1"/>
            <a:r>
              <a:rPr lang="en-US" sz="1000">
                <a:solidFill>
                  <a:srgbClr val="000000"/>
                </a:solidFill>
                <a:latin typeface="Geneva" charset="0"/>
                <a:ea typeface="ＭＳ Ｐゴシック" charset="0"/>
                <a:cs typeface="ＭＳ Ｐゴシック" charset="0"/>
              </a:rPr>
              <a:t>end to congregational singing until the Reformation!!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(c)	The Council of Nicaea (325): the state in the service</a:t>
            </a:r>
          </a:p>
          <a:p>
            <a:pPr eaLnBrk="1" hangingPunct="1"/>
            <a:r>
              <a:rPr lang="en-US" sz="1000">
                <a:solidFill>
                  <a:srgbClr val="000000"/>
                </a:solidFill>
                <a:latin typeface="Geneva" charset="0"/>
                <a:ea typeface="ＭＳ Ｐゴシック" charset="0"/>
                <a:cs typeface="ＭＳ Ｐゴシック" charset="0"/>
              </a:rPr>
              <a:t>of the church. It is important to know that the</a:t>
            </a:r>
          </a:p>
          <a:p>
            <a:pPr eaLnBrk="1" hangingPunct="1"/>
            <a:r>
              <a:rPr lang="en-US" sz="1000">
                <a:solidFill>
                  <a:srgbClr val="000000"/>
                </a:solidFill>
                <a:latin typeface="Geneva" charset="0"/>
                <a:ea typeface="ＭＳ Ｐゴシック" charset="0"/>
                <a:cs typeface="ＭＳ Ｐゴシック" charset="0"/>
              </a:rPr>
              <a:t>bishop of Rome was not invited to the Nicaea</a:t>
            </a:r>
          </a:p>
          <a:p>
            <a:pPr eaLnBrk="1" hangingPunct="1"/>
            <a:r>
              <a:rPr lang="en-US" sz="1000">
                <a:solidFill>
                  <a:srgbClr val="000000"/>
                </a:solidFill>
                <a:latin typeface="Geneva" charset="0"/>
                <a:ea typeface="ＭＳ Ｐゴシック" charset="0"/>
                <a:cs typeface="ＭＳ Ｐゴシック" charset="0"/>
              </a:rPr>
              <a:t>council, the Emperor was the central figure. So much</a:t>
            </a:r>
          </a:p>
          <a:p>
            <a:pPr eaLnBrk="1" hangingPunct="1"/>
            <a:r>
              <a:rPr lang="en-US" sz="1000">
                <a:solidFill>
                  <a:srgbClr val="000000"/>
                </a:solidFill>
                <a:latin typeface="Geneva" charset="0"/>
                <a:ea typeface="ＭＳ Ｐゴシック" charset="0"/>
                <a:cs typeface="ＭＳ Ｐゴシック" charset="0"/>
              </a:rPr>
              <a:t>for papal primacy!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CREED OF NICAEA (325).</a:t>
            </a:r>
          </a:p>
          <a:p>
            <a:pPr eaLnBrk="1" hangingPunct="1"/>
            <a:r>
              <a:rPr lang="en-US" sz="1000">
                <a:solidFill>
                  <a:srgbClr val="000000"/>
                </a:solidFill>
                <a:latin typeface="Geneva" charset="0"/>
                <a:ea typeface="ＭＳ Ｐゴシック" charset="0"/>
                <a:cs typeface="ＭＳ Ｐゴシック" charset="0"/>
              </a:rPr>
              <a:t>	(Creed of 318 Fathers).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We believe in one God, the Father All Governing</a:t>
            </a:r>
          </a:p>
          <a:p>
            <a:pPr eaLnBrk="1" hangingPunct="1"/>
            <a:r>
              <a:rPr lang="en-US" sz="1000">
                <a:solidFill>
                  <a:srgbClr val="000000"/>
                </a:solidFill>
                <a:latin typeface="Geneva" charset="0"/>
                <a:ea typeface="ＭＳ Ｐゴシック" charset="0"/>
                <a:cs typeface="ＭＳ Ｐゴシック" charset="0"/>
              </a:rPr>
              <a:t>[pantokratora], creator [poieten] of all things visible</a:t>
            </a:r>
          </a:p>
          <a:p>
            <a:pPr eaLnBrk="1" hangingPunct="1"/>
            <a:r>
              <a:rPr lang="en-US" sz="1000">
                <a:solidFill>
                  <a:srgbClr val="000000"/>
                </a:solidFill>
                <a:latin typeface="Geneva" charset="0"/>
                <a:ea typeface="ＭＳ Ｐゴシック" charset="0"/>
                <a:cs typeface="ＭＳ Ｐゴシック" charset="0"/>
              </a:rPr>
              <a:t>and 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Son of God,</a:t>
            </a:r>
          </a:p>
          <a:p>
            <a:pPr eaLnBrk="1" hangingPunct="1"/>
            <a:r>
              <a:rPr lang="en-US" sz="1000">
                <a:solidFill>
                  <a:srgbClr val="000000"/>
                </a:solidFill>
                <a:latin typeface="Geneva" charset="0"/>
                <a:ea typeface="ＭＳ Ｐゴシック" charset="0"/>
                <a:cs typeface="ＭＳ Ｐゴシック" charset="0"/>
              </a:rPr>
              <a:t>begotten of the Father as only begotten, that is,</a:t>
            </a:r>
          </a:p>
          <a:p>
            <a:pPr eaLnBrk="1" hangingPunct="1"/>
            <a:r>
              <a:rPr lang="en-US" sz="1000">
                <a:solidFill>
                  <a:srgbClr val="000000"/>
                </a:solidFill>
                <a:latin typeface="Geneva" charset="0"/>
                <a:ea typeface="ＭＳ Ｐゴシック" charset="0"/>
                <a:cs typeface="ＭＳ Ｐゴシック" charset="0"/>
              </a:rPr>
              <a:t>from the essence of the Father, God from God,</a:t>
            </a:r>
          </a:p>
          <a:p>
            <a:pPr eaLnBrk="1" hangingPunct="1"/>
            <a:r>
              <a:rPr lang="en-US" sz="1000">
                <a:solidFill>
                  <a:srgbClr val="000000"/>
                </a:solidFill>
                <a:latin typeface="Geneva" charset="0"/>
                <a:ea typeface="ＭＳ Ｐゴシック" charset="0"/>
                <a:cs typeface="ＭＳ Ｐゴシック" charset="0"/>
              </a:rPr>
              <a:t>Light from Light, true God from true God, begotten</a:t>
            </a:r>
          </a:p>
          <a:p>
            <a:pPr eaLnBrk="1" hangingPunct="1"/>
            <a:r>
              <a:rPr lang="en-US" sz="1000">
                <a:solidFill>
                  <a:srgbClr val="000000"/>
                </a:solidFill>
                <a:latin typeface="Geneva" charset="0"/>
                <a:ea typeface="ＭＳ Ｐゴシック" charset="0"/>
                <a:cs typeface="ＭＳ Ｐゴシック" charset="0"/>
              </a:rPr>
              <a:t>not created, of the same essence as the Father,</a:t>
            </a:r>
          </a:p>
          <a:p>
            <a:pPr eaLnBrk="1" hangingPunct="1"/>
            <a:r>
              <a:rPr lang="en-US" sz="1000">
                <a:solidFill>
                  <a:srgbClr val="000000"/>
                </a:solidFill>
                <a:latin typeface="Geneva" charset="0"/>
                <a:ea typeface="ＭＳ Ｐゴシック" charset="0"/>
                <a:cs typeface="ＭＳ Ｐゴシック" charset="0"/>
              </a:rPr>
              <a:t>through whom all things came into being, both in</a:t>
            </a:r>
          </a:p>
          <a:p>
            <a:pPr eaLnBrk="1" hangingPunct="1"/>
            <a:r>
              <a:rPr lang="en-US" sz="1000">
                <a:solidFill>
                  <a:srgbClr val="000000"/>
                </a:solidFill>
                <a:latin typeface="Geneva" charset="0"/>
                <a:ea typeface="ＭＳ Ｐゴシック" charset="0"/>
                <a:cs typeface="ＭＳ Ｐゴシック" charset="0"/>
              </a:rPr>
              <a:t>heaven and in earth; Who for us men and for our</a:t>
            </a:r>
          </a:p>
          <a:p>
            <a:pPr eaLnBrk="1" hangingPunct="1"/>
            <a:r>
              <a:rPr lang="en-US" sz="1000">
                <a:solidFill>
                  <a:srgbClr val="000000"/>
                </a:solidFill>
                <a:latin typeface="Geneva" charset="0"/>
                <a:ea typeface="ＭＳ Ｐゴシック" charset="0"/>
                <a:cs typeface="ＭＳ Ｐゴシック" charset="0"/>
              </a:rPr>
              <a:t>salvation came down and was incarnate, becoming</a:t>
            </a:r>
          </a:p>
          <a:p>
            <a:pPr eaLnBrk="1" hangingPunct="1"/>
            <a:r>
              <a:rPr lang="en-US" sz="1000">
                <a:solidFill>
                  <a:srgbClr val="000000"/>
                </a:solidFill>
                <a:latin typeface="Geneva" charset="0"/>
                <a:ea typeface="ＭＳ Ｐゴシック" charset="0"/>
                <a:cs typeface="ＭＳ Ｐゴシック" charset="0"/>
              </a:rPr>
              <a:t>human. He suffered and the third day he rose, and</a:t>
            </a:r>
          </a:p>
          <a:p>
            <a:pPr eaLnBrk="1" hangingPunct="1"/>
            <a:r>
              <a:rPr lang="en-US" sz="1000">
                <a:solidFill>
                  <a:srgbClr val="000000"/>
                </a:solidFill>
                <a:latin typeface="Geneva" charset="0"/>
                <a:ea typeface="ＭＳ Ｐゴシック" charset="0"/>
                <a:cs typeface="ＭＳ Ｐゴシック" charset="0"/>
              </a:rPr>
              <a:t>ascended into the heavens. And he will come to</a:t>
            </a:r>
          </a:p>
          <a:p>
            <a:pPr eaLnBrk="1" hangingPunct="1"/>
            <a:r>
              <a:rPr lang="en-US" sz="1000">
                <a:solidFill>
                  <a:srgbClr val="000000"/>
                </a:solidFill>
                <a:latin typeface="Geneva" charset="0"/>
                <a:ea typeface="ＭＳ Ｐゴシック" charset="0"/>
                <a:cs typeface="ＭＳ Ｐゴシック" charset="0"/>
              </a:rPr>
              <a:t>judge both the living and the dead.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[we believe] in the Holy Spirit.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Key Terms in the Creed of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homoousion = the same substance, essence.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hypostasis = person.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(d)	The resurgence of dispute, the fracturing into</a:t>
            </a:r>
          </a:p>
          <a:p>
            <a:pPr eaLnBrk="1" hangingPunct="1"/>
            <a:r>
              <a:rPr lang="en-US" sz="1000">
                <a:solidFill>
                  <a:srgbClr val="000000"/>
                </a:solidFill>
                <a:latin typeface="Geneva" charset="0"/>
                <a:ea typeface="ＭＳ Ｐゴシック" charset="0"/>
                <a:cs typeface="ＭＳ Ｐゴシック" charset="0"/>
              </a:rPr>
              <a:t>parties, and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Key Terms in the discussion following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1.  homoousious = of the same substance    	Athanasian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2.  homoiousios = of like substance      		Non-Athanasian,</a:t>
            </a:r>
          </a:p>
          <a:p>
            <a:pPr eaLnBrk="1" hangingPunct="1"/>
            <a:r>
              <a:rPr lang="en-US" sz="1000">
                <a:solidFill>
                  <a:srgbClr val="000000"/>
                </a:solidFill>
                <a:latin typeface="Geneva" charset="0"/>
                <a:ea typeface="ＭＳ Ｐゴシック" charset="0"/>
                <a:cs typeface="ＭＳ Ｐゴシック" charset="0"/>
              </a:rPr>
              <a:t>								Non-Arian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3.  homoios = like, similar           		Moderate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4.  anamoios = unlike                   		Radical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	The work of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made a clear distinction between ousia</a:t>
            </a:r>
          </a:p>
          <a:p>
            <a:pPr eaLnBrk="1" hangingPunct="1"/>
            <a:r>
              <a:rPr lang="en-US" sz="1000">
                <a:solidFill>
                  <a:srgbClr val="000000"/>
                </a:solidFill>
                <a:latin typeface="Geneva" charset="0"/>
                <a:ea typeface="ＭＳ Ｐゴシック" charset="0"/>
                <a:cs typeface="ＭＳ Ｐゴシック" charset="0"/>
              </a:rPr>
              <a:t>and hypostasis. (Basil was the first to affirm</a:t>
            </a:r>
          </a:p>
          <a:p>
            <a:pPr eaLnBrk="1" hangingPunct="1"/>
            <a:r>
              <a:rPr lang="en-US" sz="1000">
                <a:solidFill>
                  <a:srgbClr val="000000"/>
                </a:solidFill>
                <a:latin typeface="Geneva" charset="0"/>
                <a:ea typeface="ＭＳ Ｐゴシック" charset="0"/>
                <a:cs typeface="ＭＳ Ｐゴシック" charset="0"/>
              </a:rPr>
              <a:t>and defend the formula that would lead to</a:t>
            </a:r>
          </a:p>
          <a:p>
            <a:pPr eaLnBrk="1" hangingPunct="1"/>
            <a:r>
              <a:rPr lang="en-US" sz="1000">
                <a:solidFill>
                  <a:srgbClr val="000000"/>
                </a:solidFill>
                <a:latin typeface="Geneva" charset="0"/>
                <a:ea typeface="ＭＳ Ｐゴシック" charset="0"/>
                <a:cs typeface="ＭＳ Ｐゴシック" charset="0"/>
              </a:rPr>
              <a:t>the definitive solution of the Trinitarian</a:t>
            </a:r>
          </a:p>
          <a:p>
            <a:pPr eaLnBrk="1" hangingPunct="1"/>
            <a:r>
              <a:rPr lang="en-US" sz="1000">
                <a:solidFill>
                  <a:srgbClr val="000000"/>
                </a:solidFill>
                <a:latin typeface="Geneva" charset="0"/>
                <a:ea typeface="ＭＳ Ｐゴシック" charset="0"/>
                <a:cs typeface="ＭＳ Ｐゴシック" charset="0"/>
              </a:rPr>
              <a:t>controversy— "one ousia and three</a:t>
            </a:r>
          </a:p>
          <a:p>
            <a:pPr eaLnBrk="1" hangingPunct="1"/>
            <a:r>
              <a:rPr lang="en-US" sz="1000">
                <a:solidFill>
                  <a:srgbClr val="000000"/>
                </a:solidFill>
                <a:latin typeface="Geneva" charset="0"/>
                <a:ea typeface="ＭＳ Ｐゴシック" charset="0"/>
                <a:cs typeface="ＭＳ Ｐゴシック" charset="0"/>
              </a:rPr>
              <a:t>hypostases.")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explained the distinctions in the</a:t>
            </a:r>
          </a:p>
          <a:p>
            <a:pPr eaLnBrk="1" hangingPunct="1"/>
            <a:r>
              <a:rPr lang="en-US" sz="1000">
                <a:solidFill>
                  <a:srgbClr val="000000"/>
                </a:solidFill>
                <a:latin typeface="Geneva" charset="0"/>
                <a:ea typeface="ＭＳ Ｐゴシック" charset="0"/>
                <a:cs typeface="ＭＳ Ｐゴシック" charset="0"/>
              </a:rPr>
              <a:t>Godhead in terms of their interrelationships</a:t>
            </a:r>
          </a:p>
          <a:p>
            <a:pPr eaLnBrk="1" hangingPunct="1"/>
            <a:r>
              <a:rPr lang="en-US" sz="1000">
                <a:solidFill>
                  <a:srgbClr val="000000"/>
                </a:solidFill>
                <a:latin typeface="Geneva" charset="0"/>
                <a:ea typeface="ＭＳ Ｐゴシック" charset="0"/>
                <a:cs typeface="ＭＳ Ｐゴシック" charset="0"/>
              </a:rPr>
              <a:t>(The Father is not generated; the Son is</a:t>
            </a:r>
          </a:p>
          <a:p>
            <a:pPr eaLnBrk="1" hangingPunct="1"/>
            <a:r>
              <a:rPr lang="en-US" sz="1000">
                <a:solidFill>
                  <a:srgbClr val="000000"/>
                </a:solidFill>
                <a:latin typeface="Geneva" charset="0"/>
                <a:ea typeface="ＭＳ Ｐゴシック" charset="0"/>
                <a:cs typeface="ＭＳ Ｐゴシック" charset="0"/>
              </a:rPr>
              <a:t>generated of the Father; the Holy Spirit</a:t>
            </a:r>
          </a:p>
          <a:p>
            <a:pPr eaLnBrk="1" hangingPunct="1"/>
            <a:r>
              <a:rPr lang="en-US" sz="1000">
                <a:solidFill>
                  <a:srgbClr val="000000"/>
                </a:solidFill>
                <a:latin typeface="Geneva" charset="0"/>
                <a:ea typeface="ＭＳ Ｐゴシック" charset="0"/>
                <a:cs typeface="ＭＳ Ｐゴシック" charset="0"/>
              </a:rPr>
              <a:t>proceeds from the Father through the 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gave more attention to the deity of the</a:t>
            </a:r>
          </a:p>
          <a:p>
            <a:pPr eaLnBrk="1" hangingPunct="1"/>
            <a:r>
              <a:rPr lang="en-US" sz="1000">
                <a:solidFill>
                  <a:srgbClr val="000000"/>
                </a:solidFill>
                <a:latin typeface="Geneva" charset="0"/>
                <a:ea typeface="ＭＳ Ｐゴシック" charset="0"/>
                <a:cs typeface="ＭＳ Ｐゴシック" charset="0"/>
              </a:rPr>
              <a:t>Holy Spirit than had earlier theologians.</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	Basil of Caesarea (d. 379)—He advanced the</a:t>
            </a:r>
          </a:p>
          <a:p>
            <a:pPr eaLnBrk="1" hangingPunct="1"/>
            <a:r>
              <a:rPr lang="en-US" sz="1000">
                <a:solidFill>
                  <a:srgbClr val="000000"/>
                </a:solidFill>
                <a:latin typeface="Geneva" charset="0"/>
                <a:ea typeface="ＭＳ Ｐゴシック" charset="0"/>
                <a:cs typeface="ＭＳ Ｐゴシック" charset="0"/>
              </a:rPr>
              <a:t>trinitarian discussion in the East by</a:t>
            </a:r>
          </a:p>
          <a:p>
            <a:pPr eaLnBrk="1" hangingPunct="1"/>
            <a:r>
              <a:rPr lang="en-US" sz="1000">
                <a:solidFill>
                  <a:srgbClr val="000000"/>
                </a:solidFill>
                <a:latin typeface="Geneva" charset="0"/>
                <a:ea typeface="ＭＳ Ｐゴシック" charset="0"/>
                <a:cs typeface="ＭＳ Ｐゴシック" charset="0"/>
              </a:rPr>
              <a:t>eliminating the confusion over the terms</a:t>
            </a:r>
          </a:p>
          <a:p>
            <a:pPr eaLnBrk="1" hangingPunct="1"/>
            <a:r>
              <a:rPr lang="en-US" sz="1000">
                <a:solidFill>
                  <a:srgbClr val="000000"/>
                </a:solidFill>
                <a:latin typeface="Geneva" charset="0"/>
                <a:ea typeface="ＭＳ Ｐゴシック" charset="0"/>
                <a:cs typeface="ＭＳ Ｐゴシック" charset="0"/>
              </a:rPr>
              <a:t>"essence" and "person". These were seen as</a:t>
            </a:r>
          </a:p>
          <a:p>
            <a:pPr eaLnBrk="1" hangingPunct="1"/>
            <a:r>
              <a:rPr lang="en-US" sz="1000">
                <a:solidFill>
                  <a:srgbClr val="000000"/>
                </a:solidFill>
                <a:latin typeface="Geneva" charset="0"/>
                <a:ea typeface="ＭＳ Ｐゴシック" charset="0"/>
                <a:cs typeface="ＭＳ Ｐゴシック" charset="0"/>
              </a:rPr>
              <a:t>synonymous in the East, distinct and dif-</a:t>
            </a:r>
          </a:p>
          <a:p>
            <a:pPr eaLnBrk="1" hangingPunct="1"/>
            <a:r>
              <a:rPr lang="en-US" sz="1000">
                <a:solidFill>
                  <a:srgbClr val="000000"/>
                </a:solidFill>
                <a:latin typeface="Geneva" charset="0"/>
                <a:ea typeface="ＭＳ Ｐゴシック" charset="0"/>
                <a:cs typeface="ＭＳ Ｐゴシック" charset="0"/>
              </a:rPr>
              <a:t>ferent in the West. The Eastern bishops</a:t>
            </a:r>
          </a:p>
          <a:p>
            <a:pPr eaLnBrk="1" hangingPunct="1"/>
            <a:r>
              <a:rPr lang="en-US" sz="1000">
                <a:solidFill>
                  <a:srgbClr val="000000"/>
                </a:solidFill>
                <a:latin typeface="Geneva" charset="0"/>
                <a:ea typeface="ＭＳ Ｐゴシック" charset="0"/>
                <a:cs typeface="ＭＳ Ｐゴシック" charset="0"/>
              </a:rPr>
              <a:t>thought their counterparts were teaching a</a:t>
            </a:r>
          </a:p>
          <a:p>
            <a:pPr eaLnBrk="1" hangingPunct="1"/>
            <a:r>
              <a:rPr lang="en-US" sz="1000">
                <a:solidFill>
                  <a:srgbClr val="000000"/>
                </a:solidFill>
                <a:latin typeface="Geneva" charset="0"/>
                <a:ea typeface="ＭＳ Ｐゴシック" charset="0"/>
                <a:cs typeface="ＭＳ Ｐゴシック" charset="0"/>
              </a:rPr>
              <a:t>form of modalism. Kung argued that the East</a:t>
            </a:r>
          </a:p>
          <a:p>
            <a:pPr eaLnBrk="1" hangingPunct="1"/>
            <a:r>
              <a:rPr lang="en-US" sz="1000">
                <a:solidFill>
                  <a:srgbClr val="000000"/>
                </a:solidFill>
                <a:latin typeface="Geneva" charset="0"/>
                <a:ea typeface="ＭＳ Ｐゴシック" charset="0"/>
                <a:cs typeface="ＭＳ Ｐゴシック" charset="0"/>
              </a:rPr>
              <a:t>and West discussed the issue from different</a:t>
            </a:r>
          </a:p>
          <a:p>
            <a:pPr eaLnBrk="1" hangingPunct="1"/>
            <a:r>
              <a:rPr lang="en-US" sz="1000">
                <a:solidFill>
                  <a:srgbClr val="000000"/>
                </a:solidFill>
                <a:latin typeface="Geneva" charset="0"/>
                <a:ea typeface="ＭＳ Ｐゴシック" charset="0"/>
                <a:cs typeface="ＭＳ Ｐゴシック" charset="0"/>
              </a:rPr>
              <a:t>stating points. "...for the Latins the</a:t>
            </a:r>
          </a:p>
          <a:p>
            <a:pPr eaLnBrk="1" hangingPunct="1"/>
            <a:r>
              <a:rPr lang="en-US" sz="1000">
                <a:solidFill>
                  <a:srgbClr val="000000"/>
                </a:solidFill>
                <a:latin typeface="Geneva" charset="0"/>
                <a:ea typeface="ＭＳ Ｐゴシック" charset="0"/>
                <a:cs typeface="ＭＳ Ｐゴシック" charset="0"/>
              </a:rPr>
              <a:t>substantial unity was the clear starting point</a:t>
            </a:r>
          </a:p>
          <a:p>
            <a:pPr eaLnBrk="1" hangingPunct="1"/>
            <a:r>
              <a:rPr lang="en-US" sz="1000">
                <a:solidFill>
                  <a:srgbClr val="000000"/>
                </a:solidFill>
                <a:latin typeface="Geneva" charset="0"/>
                <a:ea typeface="ＭＳ Ｐゴシック" charset="0"/>
                <a:cs typeface="ＭＳ Ｐゴシック" charset="0"/>
              </a:rPr>
              <a:t>and the multiplicity was the mystery,</a:t>
            </a:r>
          </a:p>
          <a:p>
            <a:pPr eaLnBrk="1" hangingPunct="1"/>
            <a:r>
              <a:rPr lang="en-US" sz="1000">
                <a:solidFill>
                  <a:srgbClr val="000000"/>
                </a:solidFill>
                <a:latin typeface="Geneva" charset="0"/>
                <a:ea typeface="ＭＳ Ｐゴシック" charset="0"/>
                <a:cs typeface="ＭＳ Ｐゴシック" charset="0"/>
              </a:rPr>
              <a:t>conversely for the Oriental the Trinity of</a:t>
            </a:r>
          </a:p>
          <a:p>
            <a:pPr eaLnBrk="1" hangingPunct="1"/>
            <a:r>
              <a:rPr lang="en-US" sz="1000">
                <a:solidFill>
                  <a:srgbClr val="000000"/>
                </a:solidFill>
                <a:latin typeface="Geneva" charset="0"/>
                <a:ea typeface="ＭＳ Ｐゴシック" charset="0"/>
                <a:cs typeface="ＭＳ Ｐゴシック" charset="0"/>
              </a:rPr>
              <a:t>divine hypostases was the assured starting</a:t>
            </a:r>
          </a:p>
          <a:p>
            <a:pPr eaLnBrk="1" hangingPunct="1"/>
            <a:r>
              <a:rPr lang="en-US" sz="1000">
                <a:solidFill>
                  <a:srgbClr val="000000"/>
                </a:solidFill>
                <a:latin typeface="Geneva" charset="0"/>
                <a:ea typeface="ＭＳ Ｐゴシック" charset="0"/>
                <a:cs typeface="ＭＳ Ｐゴシック" charset="0"/>
              </a:rPr>
              <a:t>point and the unity was the mystery"</a:t>
            </a:r>
          </a:p>
          <a:p>
            <a:pPr eaLnBrk="1" hangingPunct="1"/>
            <a:r>
              <a:rPr lang="en-US" sz="1000">
                <a:solidFill>
                  <a:srgbClr val="000000"/>
                </a:solidFill>
                <a:latin typeface="Geneva" charset="0"/>
                <a:ea typeface="ＭＳ Ｐゴシック" charset="0"/>
                <a:cs typeface="ＭＳ Ｐゴシック" charset="0"/>
              </a:rPr>
              <a:t>(Christianity, 189). Basil wrote (Epistle,</a:t>
            </a:r>
          </a:p>
          <a:p>
            <a:pPr eaLnBrk="1" hangingPunct="1"/>
            <a:r>
              <a:rPr lang="en-US" sz="1000">
                <a:solidFill>
                  <a:srgbClr val="000000"/>
                </a:solidFill>
                <a:latin typeface="Geneva" charset="0"/>
                <a:ea typeface="ＭＳ Ｐゴシック" charset="0"/>
                <a:cs typeface="ＭＳ Ｐゴシック" charset="0"/>
              </a:rPr>
              <a:t>236.6):</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distinction between essence and</a:t>
            </a:r>
          </a:p>
          <a:p>
            <a:pPr eaLnBrk="1" hangingPunct="1"/>
            <a:r>
              <a:rPr lang="en-US" sz="1000">
                <a:solidFill>
                  <a:srgbClr val="000000"/>
                </a:solidFill>
                <a:latin typeface="Geneva" charset="0"/>
                <a:ea typeface="ＭＳ Ｐゴシック" charset="0"/>
                <a:cs typeface="ＭＳ Ｐゴシック" charset="0"/>
              </a:rPr>
              <a:t>persons is the same as that between the</a:t>
            </a:r>
          </a:p>
          <a:p>
            <a:pPr eaLnBrk="1" hangingPunct="1"/>
            <a:r>
              <a:rPr lang="en-US" sz="1000">
                <a:solidFill>
                  <a:srgbClr val="000000"/>
                </a:solidFill>
                <a:latin typeface="Geneva" charset="0"/>
                <a:ea typeface="ＭＳ Ｐゴシック" charset="0"/>
                <a:cs typeface="ＭＳ Ｐゴシック" charset="0"/>
              </a:rPr>
              <a:t>general and the particular; as, for instance,</a:t>
            </a:r>
          </a:p>
          <a:p>
            <a:pPr eaLnBrk="1" hangingPunct="1"/>
            <a:r>
              <a:rPr lang="en-US" sz="1000">
                <a:solidFill>
                  <a:srgbClr val="000000"/>
                </a:solidFill>
                <a:latin typeface="Geneva" charset="0"/>
                <a:ea typeface="ＭＳ Ｐゴシック" charset="0"/>
                <a:cs typeface="ＭＳ Ｐゴシック" charset="0"/>
              </a:rPr>
              <a:t>between the animal and the particular man.</a:t>
            </a:r>
          </a:p>
          <a:p>
            <a:pPr eaLnBrk="1" hangingPunct="1"/>
            <a:r>
              <a:rPr lang="en-US" sz="1000">
                <a:solidFill>
                  <a:srgbClr val="000000"/>
                </a:solidFill>
                <a:latin typeface="Geneva" charset="0"/>
                <a:ea typeface="ＭＳ Ｐゴシック" charset="0"/>
                <a:cs typeface="ＭＳ Ｐゴシック" charset="0"/>
              </a:rPr>
              <a:t>Wherefore, in the case of the Godhead, we</a:t>
            </a:r>
          </a:p>
          <a:p>
            <a:pPr eaLnBrk="1" hangingPunct="1"/>
            <a:r>
              <a:rPr lang="en-US" sz="1000">
                <a:solidFill>
                  <a:srgbClr val="000000"/>
                </a:solidFill>
                <a:latin typeface="Geneva" charset="0"/>
                <a:ea typeface="ＭＳ Ｐゴシック" charset="0"/>
                <a:cs typeface="ＭＳ Ｐゴシック" charset="0"/>
              </a:rPr>
              <a:t>confess one essence or substance so as not</a:t>
            </a:r>
          </a:p>
          <a:p>
            <a:pPr eaLnBrk="1" hangingPunct="1"/>
            <a:r>
              <a:rPr lang="en-US" sz="1000">
                <a:solidFill>
                  <a:srgbClr val="000000"/>
                </a:solidFill>
                <a:latin typeface="Geneva" charset="0"/>
                <a:ea typeface="ＭＳ Ｐゴシック" charset="0"/>
                <a:cs typeface="ＭＳ Ｐゴシック" charset="0"/>
              </a:rPr>
              <a:t>to give a variant definition of existence, but</a:t>
            </a:r>
          </a:p>
          <a:p>
            <a:pPr eaLnBrk="1" hangingPunct="1"/>
            <a:r>
              <a:rPr lang="en-US" sz="1000">
                <a:solidFill>
                  <a:srgbClr val="000000"/>
                </a:solidFill>
                <a:latin typeface="Geneva" charset="0"/>
                <a:ea typeface="ＭＳ Ｐゴシック" charset="0"/>
                <a:cs typeface="ＭＳ Ｐゴシック" charset="0"/>
              </a:rPr>
              <a:t>we confess a particular hypostasis, in order</a:t>
            </a:r>
          </a:p>
          <a:p>
            <a:pPr eaLnBrk="1" hangingPunct="1"/>
            <a:r>
              <a:rPr lang="en-US" sz="1000">
                <a:solidFill>
                  <a:srgbClr val="000000"/>
                </a:solidFill>
                <a:latin typeface="Geneva" charset="0"/>
                <a:ea typeface="ＭＳ Ｐゴシック" charset="0"/>
                <a:cs typeface="ＭＳ Ｐゴシック" charset="0"/>
              </a:rPr>
              <a:t>that our conception of Father, Son and Holy</a:t>
            </a:r>
          </a:p>
          <a:p>
            <a:pPr eaLnBrk="1" hangingPunct="1"/>
            <a:r>
              <a:rPr lang="en-US" sz="1000">
                <a:solidFill>
                  <a:srgbClr val="000000"/>
                </a:solidFill>
                <a:latin typeface="Geneva" charset="0"/>
                <a:ea typeface="ＭＳ Ｐゴシック" charset="0"/>
                <a:cs typeface="ＭＳ Ｐゴシック" charset="0"/>
              </a:rPr>
              <a:t>Spirit may be without confusion and clear. If</a:t>
            </a:r>
          </a:p>
          <a:p>
            <a:pPr eaLnBrk="1" hangingPunct="1"/>
            <a:r>
              <a:rPr lang="en-US" sz="1000">
                <a:solidFill>
                  <a:srgbClr val="000000"/>
                </a:solidFill>
                <a:latin typeface="Geneva" charset="0"/>
                <a:ea typeface="ＭＳ Ｐゴシック" charset="0"/>
                <a:cs typeface="ＭＳ Ｐゴシック" charset="0"/>
              </a:rPr>
              <a:t>we have no distinct perception of the</a:t>
            </a:r>
          </a:p>
          <a:p>
            <a:pPr eaLnBrk="1" hangingPunct="1"/>
            <a:r>
              <a:rPr lang="en-US" sz="1000">
                <a:solidFill>
                  <a:srgbClr val="000000"/>
                </a:solidFill>
                <a:latin typeface="Geneva" charset="0"/>
                <a:ea typeface="ＭＳ Ｐゴシック" charset="0"/>
                <a:cs typeface="ＭＳ Ｐゴシック" charset="0"/>
              </a:rPr>
              <a:t>separate characteristics, namely, fatherhood,</a:t>
            </a:r>
          </a:p>
          <a:p>
            <a:pPr eaLnBrk="1" hangingPunct="1"/>
            <a:r>
              <a:rPr lang="en-US" sz="1000">
                <a:solidFill>
                  <a:srgbClr val="000000"/>
                </a:solidFill>
                <a:latin typeface="Geneva" charset="0"/>
                <a:ea typeface="ＭＳ Ｐゴシック" charset="0"/>
                <a:cs typeface="ＭＳ Ｐゴシック" charset="0"/>
              </a:rPr>
              <a:t>sonship, and sanctification, but form our</a:t>
            </a:r>
          </a:p>
          <a:p>
            <a:pPr eaLnBrk="1" hangingPunct="1"/>
            <a:r>
              <a:rPr lang="en-US" sz="1000">
                <a:solidFill>
                  <a:srgbClr val="000000"/>
                </a:solidFill>
                <a:latin typeface="Geneva" charset="0"/>
                <a:ea typeface="ＭＳ Ｐゴシック" charset="0"/>
                <a:cs typeface="ＭＳ Ｐゴシック" charset="0"/>
              </a:rPr>
              <a:t>conception of God from the general idea of</a:t>
            </a:r>
          </a:p>
          <a:p>
            <a:pPr eaLnBrk="1" hangingPunct="1"/>
            <a:r>
              <a:rPr lang="en-US" sz="1000">
                <a:solidFill>
                  <a:srgbClr val="000000"/>
                </a:solidFill>
                <a:latin typeface="Geneva" charset="0"/>
                <a:ea typeface="ＭＳ Ｐゴシック" charset="0"/>
                <a:cs typeface="ＭＳ Ｐゴシック" charset="0"/>
              </a:rPr>
              <a:t>existence, we cannot possibly give a sound</a:t>
            </a:r>
          </a:p>
          <a:p>
            <a:pPr eaLnBrk="1" hangingPunct="1"/>
            <a:r>
              <a:rPr lang="en-US" sz="1000">
                <a:solidFill>
                  <a:srgbClr val="000000"/>
                </a:solidFill>
                <a:latin typeface="Geneva" charset="0"/>
                <a:ea typeface="ＭＳ Ｐゴシック" charset="0"/>
                <a:cs typeface="ＭＳ Ｐゴシック" charset="0"/>
              </a:rPr>
              <a:t>account of our faith. We must, therefore,</a:t>
            </a:r>
          </a:p>
          <a:p>
            <a:pPr eaLnBrk="1" hangingPunct="1"/>
            <a:r>
              <a:rPr lang="en-US" sz="1000">
                <a:solidFill>
                  <a:srgbClr val="000000"/>
                </a:solidFill>
                <a:latin typeface="Geneva" charset="0"/>
                <a:ea typeface="ＭＳ Ｐゴシック" charset="0"/>
                <a:cs typeface="ＭＳ Ｐゴシック" charset="0"/>
              </a:rPr>
              <a:t>confess the faith by adding the particular to</a:t>
            </a:r>
          </a:p>
          <a:p>
            <a:pPr eaLnBrk="1" hangingPunct="1"/>
            <a:r>
              <a:rPr lang="en-US" sz="1000">
                <a:solidFill>
                  <a:srgbClr val="000000"/>
                </a:solidFill>
                <a:latin typeface="Geneva" charset="0"/>
                <a:ea typeface="ＭＳ Ｐゴシック" charset="0"/>
                <a:cs typeface="ＭＳ Ｐゴシック" charset="0"/>
              </a:rPr>
              <a:t>the common. The Godhead is common; the</a:t>
            </a:r>
          </a:p>
          <a:p>
            <a:pPr eaLnBrk="1" hangingPunct="1"/>
            <a:r>
              <a:rPr lang="en-US" sz="1000">
                <a:solidFill>
                  <a:srgbClr val="000000"/>
                </a:solidFill>
                <a:latin typeface="Geneva" charset="0"/>
                <a:ea typeface="ＭＳ Ｐゴシック" charset="0"/>
                <a:cs typeface="ＭＳ Ｐゴシック" charset="0"/>
              </a:rPr>
              <a:t>fatherhood particular. We must therefore</a:t>
            </a:r>
          </a:p>
          <a:p>
            <a:pPr eaLnBrk="1" hangingPunct="1"/>
            <a:r>
              <a:rPr lang="en-US" sz="1000">
                <a:solidFill>
                  <a:srgbClr val="000000"/>
                </a:solidFill>
                <a:latin typeface="Geneva" charset="0"/>
                <a:ea typeface="ＭＳ Ｐゴシック" charset="0"/>
                <a:cs typeface="ＭＳ Ｐゴシック" charset="0"/>
              </a:rPr>
              <a:t>combine the two and say, "I believe in God</a:t>
            </a:r>
          </a:p>
          <a:p>
            <a:pPr eaLnBrk="1" hangingPunct="1"/>
            <a:r>
              <a:rPr lang="en-US" sz="1000">
                <a:solidFill>
                  <a:srgbClr val="000000"/>
                </a:solidFill>
                <a:latin typeface="Geneva" charset="0"/>
                <a:ea typeface="ＭＳ Ｐゴシック" charset="0"/>
                <a:cs typeface="ＭＳ Ｐゴシック" charset="0"/>
              </a:rPr>
              <a:t>the Father." The like course must be pursued</a:t>
            </a:r>
          </a:p>
          <a:p>
            <a:pPr eaLnBrk="1" hangingPunct="1"/>
            <a:r>
              <a:rPr lang="en-US" sz="1000">
                <a:solidFill>
                  <a:srgbClr val="000000"/>
                </a:solidFill>
                <a:latin typeface="Geneva" charset="0"/>
                <a:ea typeface="ＭＳ Ｐゴシック" charset="0"/>
                <a:cs typeface="ＭＳ Ｐゴシック" charset="0"/>
              </a:rPr>
              <a:t>in the confession of the Son; we must</a:t>
            </a:r>
          </a:p>
          <a:p>
            <a:pPr eaLnBrk="1" hangingPunct="1"/>
            <a:r>
              <a:rPr lang="en-US" sz="1000">
                <a:solidFill>
                  <a:srgbClr val="000000"/>
                </a:solidFill>
                <a:latin typeface="Geneva" charset="0"/>
                <a:ea typeface="ＭＳ Ｐゴシック" charset="0"/>
                <a:cs typeface="ＭＳ Ｐゴシック" charset="0"/>
              </a:rPr>
              <a:t>combine the particular with the common and</a:t>
            </a:r>
          </a:p>
          <a:p>
            <a:pPr eaLnBrk="1" hangingPunct="1"/>
            <a:r>
              <a:rPr lang="en-US" sz="1000">
                <a:solidFill>
                  <a:srgbClr val="000000"/>
                </a:solidFill>
                <a:latin typeface="Geneva" charset="0"/>
                <a:ea typeface="ＭＳ Ｐゴシック" charset="0"/>
                <a:cs typeface="ＭＳ Ｐゴシック" charset="0"/>
              </a:rPr>
              <a:t>say "I believe in God the Son," so in the case</a:t>
            </a:r>
          </a:p>
          <a:p>
            <a:pPr eaLnBrk="1" hangingPunct="1"/>
            <a:r>
              <a:rPr lang="en-US" sz="1000">
                <a:solidFill>
                  <a:srgbClr val="000000"/>
                </a:solidFill>
                <a:latin typeface="Geneva" charset="0"/>
                <a:ea typeface="ＭＳ Ｐゴシック" charset="0"/>
                <a:cs typeface="ＭＳ Ｐゴシック" charset="0"/>
              </a:rPr>
              <a:t>of the Holy Ghost we must make our</a:t>
            </a:r>
          </a:p>
          <a:p>
            <a:pPr eaLnBrk="1" hangingPunct="1"/>
            <a:r>
              <a:rPr lang="en-US" sz="1000">
                <a:solidFill>
                  <a:srgbClr val="000000"/>
                </a:solidFill>
                <a:latin typeface="Geneva" charset="0"/>
                <a:ea typeface="ＭＳ Ｐゴシック" charset="0"/>
                <a:cs typeface="ＭＳ Ｐゴシック" charset="0"/>
              </a:rPr>
              <a:t>utterance conform to the appellation and say</a:t>
            </a:r>
          </a:p>
          <a:p>
            <a:pPr eaLnBrk="1" hangingPunct="1"/>
            <a:r>
              <a:rPr lang="en-US" sz="1000">
                <a:solidFill>
                  <a:srgbClr val="000000"/>
                </a:solidFill>
                <a:latin typeface="Geneva" charset="0"/>
                <a:ea typeface="ＭＳ Ｐゴシック" charset="0"/>
                <a:cs typeface="ＭＳ Ｐゴシック" charset="0"/>
              </a:rPr>
              <a:t>"in God the Holy Ghost." Hence it results</a:t>
            </a:r>
          </a:p>
          <a:p>
            <a:pPr eaLnBrk="1" hangingPunct="1"/>
            <a:r>
              <a:rPr lang="en-US" sz="1000">
                <a:solidFill>
                  <a:srgbClr val="000000"/>
                </a:solidFill>
                <a:latin typeface="Geneva" charset="0"/>
                <a:ea typeface="ＭＳ Ｐゴシック" charset="0"/>
                <a:cs typeface="ＭＳ Ｐゴシック" charset="0"/>
              </a:rPr>
              <a:t>that there is a satisfactory preservation of</a:t>
            </a:r>
          </a:p>
          <a:p>
            <a:pPr eaLnBrk="1" hangingPunct="1"/>
            <a:r>
              <a:rPr lang="en-US" sz="1000">
                <a:solidFill>
                  <a:srgbClr val="000000"/>
                </a:solidFill>
                <a:latin typeface="Geneva" charset="0"/>
                <a:ea typeface="ＭＳ Ｐゴシック" charset="0"/>
                <a:cs typeface="ＭＳ Ｐゴシック" charset="0"/>
              </a:rPr>
              <a:t>the unity by the confession of the one</a:t>
            </a:r>
          </a:p>
          <a:p>
            <a:pPr eaLnBrk="1" hangingPunct="1"/>
            <a:r>
              <a:rPr lang="en-US" sz="1000">
                <a:solidFill>
                  <a:srgbClr val="000000"/>
                </a:solidFill>
                <a:latin typeface="Geneva" charset="0"/>
                <a:ea typeface="ＭＳ Ｐゴシック" charset="0"/>
                <a:cs typeface="ＭＳ Ｐゴシック" charset="0"/>
              </a:rPr>
              <a:t>Godhead, while in the distinction of the</a:t>
            </a:r>
          </a:p>
          <a:p>
            <a:pPr eaLnBrk="1" hangingPunct="1"/>
            <a:r>
              <a:rPr lang="en-US" sz="1000">
                <a:solidFill>
                  <a:srgbClr val="000000"/>
                </a:solidFill>
                <a:latin typeface="Geneva" charset="0"/>
                <a:ea typeface="ＭＳ Ｐゴシック" charset="0"/>
                <a:cs typeface="ＭＳ Ｐゴシック" charset="0"/>
              </a:rPr>
              <a:t>individual properties regarded in each there</a:t>
            </a:r>
          </a:p>
          <a:p>
            <a:pPr eaLnBrk="1" hangingPunct="1"/>
            <a:r>
              <a:rPr lang="en-US" sz="1000">
                <a:solidFill>
                  <a:srgbClr val="000000"/>
                </a:solidFill>
                <a:latin typeface="Geneva" charset="0"/>
                <a:ea typeface="ＭＳ Ｐゴシック" charset="0"/>
                <a:cs typeface="ＭＳ Ｐゴシック" charset="0"/>
              </a:rPr>
              <a:t>is the confession of the peculiar properties</a:t>
            </a:r>
          </a:p>
          <a:p>
            <a:pPr eaLnBrk="1" hangingPunct="1"/>
            <a:r>
              <a:rPr lang="en-US" sz="1000">
                <a:solidFill>
                  <a:srgbClr val="000000"/>
                </a:solidFill>
                <a:latin typeface="Geneva" charset="0"/>
                <a:ea typeface="ＭＳ Ｐゴシック" charset="0"/>
                <a:cs typeface="ＭＳ Ｐゴシック" charset="0"/>
              </a:rPr>
              <a:t>of the Persons. On the other hand those who</a:t>
            </a:r>
          </a:p>
          <a:p>
            <a:pPr eaLnBrk="1" hangingPunct="1"/>
            <a:r>
              <a:rPr lang="en-US" sz="1000">
                <a:solidFill>
                  <a:srgbClr val="000000"/>
                </a:solidFill>
                <a:latin typeface="Geneva" charset="0"/>
                <a:ea typeface="ＭＳ Ｐゴシック" charset="0"/>
                <a:cs typeface="ＭＳ Ｐゴシック" charset="0"/>
              </a:rPr>
              <a:t>identify essence or substance and hypostasis</a:t>
            </a:r>
          </a:p>
          <a:p>
            <a:pPr eaLnBrk="1" hangingPunct="1"/>
            <a:r>
              <a:rPr lang="en-US" sz="1000">
                <a:solidFill>
                  <a:srgbClr val="000000"/>
                </a:solidFill>
                <a:latin typeface="Geneva" charset="0"/>
                <a:ea typeface="ＭＳ Ｐゴシック" charset="0"/>
                <a:cs typeface="ＭＳ Ｐゴシック" charset="0"/>
              </a:rPr>
              <a:t>are compelled to confess only three Persons,</a:t>
            </a:r>
          </a:p>
          <a:p>
            <a:pPr eaLnBrk="1" hangingPunct="1"/>
            <a:r>
              <a:rPr lang="en-US" sz="1000">
                <a:solidFill>
                  <a:srgbClr val="000000"/>
                </a:solidFill>
                <a:latin typeface="Geneva" charset="0"/>
                <a:ea typeface="ＭＳ Ｐゴシック" charset="0"/>
                <a:cs typeface="ＭＳ Ｐゴシック" charset="0"/>
              </a:rPr>
              <a:t>and, in their hesitation to speak of three</a:t>
            </a:r>
          </a:p>
          <a:p>
            <a:pPr eaLnBrk="1" hangingPunct="1"/>
            <a:r>
              <a:rPr lang="en-US" sz="1000">
                <a:solidFill>
                  <a:srgbClr val="000000"/>
                </a:solidFill>
                <a:latin typeface="Geneva" charset="0"/>
                <a:ea typeface="ＭＳ Ｐゴシック" charset="0"/>
                <a:cs typeface="ＭＳ Ｐゴシック" charset="0"/>
              </a:rPr>
              <a:t>hypostases, are convicted of failure to avoid</a:t>
            </a:r>
          </a:p>
          <a:p>
            <a:pPr eaLnBrk="1" hangingPunct="1"/>
            <a:r>
              <a:rPr lang="en-US" sz="1000">
                <a:solidFill>
                  <a:srgbClr val="000000"/>
                </a:solidFill>
                <a:latin typeface="Geneva" charset="0"/>
                <a:ea typeface="ＭＳ Ｐゴシック" charset="0"/>
                <a:cs typeface="ＭＳ Ｐゴシック" charset="0"/>
              </a:rPr>
              <a:t>the error of Sabellius."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iii)	Gregory of Nazianzus (329–89) advanced in</a:t>
            </a:r>
          </a:p>
          <a:p>
            <a:pPr eaLnBrk="1" hangingPunct="1"/>
            <a:r>
              <a:rPr lang="en-US" sz="1000">
                <a:solidFill>
                  <a:srgbClr val="000000"/>
                </a:solidFill>
                <a:latin typeface="Geneva" charset="0"/>
                <a:ea typeface="ＭＳ Ｐゴシック" charset="0"/>
                <a:cs typeface="ＭＳ Ｐゴシック" charset="0"/>
              </a:rPr>
              <a:t>the clarification that Trinitarianism dealt</a:t>
            </a:r>
          </a:p>
          <a:p>
            <a:pPr eaLnBrk="1" hangingPunct="1"/>
            <a:r>
              <a:rPr lang="en-US" sz="1000">
                <a:solidFill>
                  <a:srgbClr val="000000"/>
                </a:solidFill>
                <a:latin typeface="Geneva" charset="0"/>
                <a:ea typeface="ＭＳ Ｐゴシック" charset="0"/>
                <a:cs typeface="ＭＳ Ｐゴシック" charset="0"/>
              </a:rPr>
              <a:t>with the relationship between the persons of</a:t>
            </a:r>
          </a:p>
          <a:p>
            <a:pPr eaLnBrk="1" hangingPunct="1"/>
            <a:r>
              <a:rPr lang="en-US" sz="1000">
                <a:solidFill>
                  <a:srgbClr val="000000"/>
                </a:solidFill>
                <a:latin typeface="Geneva" charset="0"/>
                <a:ea typeface="ＭＳ Ｐゴシック" charset="0"/>
                <a:cs typeface="ＭＳ Ｐゴシック" charset="0"/>
              </a:rPr>
              <a:t>the singular essence; that is, that the terms</a:t>
            </a:r>
          </a:p>
          <a:p>
            <a:pPr eaLnBrk="1" hangingPunct="1"/>
            <a:r>
              <a:rPr lang="en-US" sz="1000">
                <a:solidFill>
                  <a:srgbClr val="000000"/>
                </a:solidFill>
                <a:latin typeface="Geneva" charset="0"/>
                <a:ea typeface="ＭＳ Ｐゴシック" charset="0"/>
                <a:cs typeface="ＭＳ Ｐゴシック" charset="0"/>
              </a:rPr>
              <a:t>"Father, Son and Spirit" denote relationships</a:t>
            </a:r>
          </a:p>
          <a:p>
            <a:pPr eaLnBrk="1" hangingPunct="1"/>
            <a:r>
              <a:rPr lang="en-US" sz="1000">
                <a:solidFill>
                  <a:srgbClr val="000000"/>
                </a:solidFill>
                <a:latin typeface="Geneva" charset="0"/>
                <a:ea typeface="ＭＳ Ｐゴシック" charset="0"/>
                <a:cs typeface="ＭＳ Ｐゴシック" charset="0"/>
              </a:rPr>
              <a:t>(not essence or action). According to</a:t>
            </a:r>
          </a:p>
          <a:p>
            <a:pPr eaLnBrk="1" hangingPunct="1"/>
            <a:r>
              <a:rPr lang="en-US" sz="1000">
                <a:solidFill>
                  <a:srgbClr val="000000"/>
                </a:solidFill>
                <a:latin typeface="Geneva" charset="0"/>
                <a:ea typeface="ＭＳ Ｐゴシック" charset="0"/>
                <a:cs typeface="ＭＳ Ｐゴシック" charset="0"/>
              </a:rPr>
              <a:t>Gregory, the only distinction that can be</a:t>
            </a:r>
          </a:p>
          <a:p>
            <a:pPr eaLnBrk="1" hangingPunct="1"/>
            <a:r>
              <a:rPr lang="en-US" sz="1000">
                <a:solidFill>
                  <a:srgbClr val="000000"/>
                </a:solidFill>
                <a:latin typeface="Geneva" charset="0"/>
                <a:ea typeface="ＭＳ Ｐゴシック" charset="0"/>
                <a:cs typeface="ＭＳ Ｐゴシック" charset="0"/>
              </a:rPr>
              <a:t>established between the three persons of the</a:t>
            </a:r>
          </a:p>
          <a:p>
            <a:pPr eaLnBrk="1" hangingPunct="1"/>
            <a:r>
              <a:rPr lang="en-US" sz="1000">
                <a:solidFill>
                  <a:srgbClr val="000000"/>
                </a:solidFill>
                <a:latin typeface="Geneva" charset="0"/>
                <a:ea typeface="ＭＳ Ｐゴシック" charset="0"/>
                <a:cs typeface="ＭＳ Ｐゴシック" charset="0"/>
              </a:rPr>
              <a:t>Trinity are those which refer to the origin of</a:t>
            </a:r>
          </a:p>
          <a:p>
            <a:pPr eaLnBrk="1" hangingPunct="1"/>
            <a:r>
              <a:rPr lang="en-US" sz="1000">
                <a:solidFill>
                  <a:srgbClr val="000000"/>
                </a:solidFill>
                <a:latin typeface="Geneva" charset="0"/>
                <a:ea typeface="ＭＳ Ｐゴシック" charset="0"/>
                <a:cs typeface="ＭＳ Ｐゴシック" charset="0"/>
              </a:rPr>
              <a:t>each of them (no distinctions in substance).</a:t>
            </a:r>
          </a:p>
          <a:p>
            <a:pPr eaLnBrk="1" hangingPunct="1"/>
            <a:r>
              <a:rPr lang="en-US" sz="1000">
                <a:solidFill>
                  <a:srgbClr val="000000"/>
                </a:solidFill>
                <a:latin typeface="Geneva" charset="0"/>
                <a:ea typeface="ＭＳ Ｐゴシック" charset="0"/>
                <a:cs typeface="ＭＳ Ｐゴシック" charset="0"/>
              </a:rPr>
              <a:t> </a:t>
            </a:r>
          </a:p>
          <a:p>
            <a:pPr eaLnBrk="1" hangingPunct="1"/>
            <a:r>
              <a:rPr lang="en-US" sz="1000">
                <a:solidFill>
                  <a:srgbClr val="000000"/>
                </a:solidFill>
                <a:latin typeface="Geneva" charset="0"/>
                <a:ea typeface="ＭＳ Ｐゴシック" charset="0"/>
                <a:cs typeface="ＭＳ Ｐゴシック" charset="0"/>
              </a:rPr>
              <a:t>He wrote (Oration on Holy Lights, 9, 11):</a:t>
            </a:r>
          </a:p>
          <a:p>
            <a:pPr eaLnBrk="1" hangingPunct="1"/>
            <a:r>
              <a:rPr lang="en-US" sz="1000">
                <a:solidFill>
                  <a:srgbClr val="000000"/>
                </a:solidFill>
                <a:latin typeface="Geneva" charset="0"/>
                <a:ea typeface="ＭＳ Ｐゴシック" charset="0"/>
                <a:cs typeface="ＭＳ Ｐゴシック" charset="0"/>
              </a:rPr>
              <a:t>"And when I speak of God you must be</a:t>
            </a:r>
          </a:p>
          <a:p>
            <a:pPr eaLnBrk="1" hangingPunct="1"/>
            <a:r>
              <a:rPr lang="en-US" sz="1000">
                <a:solidFill>
                  <a:srgbClr val="000000"/>
                </a:solidFill>
                <a:latin typeface="Geneva" charset="0"/>
                <a:ea typeface="ＭＳ Ｐゴシック" charset="0"/>
                <a:cs typeface="ＭＳ Ｐゴシック" charset="0"/>
              </a:rPr>
              <a:t>illumined at once by one flash of light and by</a:t>
            </a:r>
          </a:p>
          <a:p>
            <a:pPr eaLnBrk="1" hangingPunct="1"/>
            <a:r>
              <a:rPr lang="en-US" sz="1000">
                <a:solidFill>
                  <a:srgbClr val="000000"/>
                </a:solidFill>
                <a:latin typeface="Geneva" charset="0"/>
                <a:ea typeface="ＭＳ Ｐゴシック" charset="0"/>
                <a:cs typeface="ＭＳ Ｐゴシック" charset="0"/>
              </a:rPr>
              <a:t>three. Three in Individualities or</a:t>
            </a:r>
          </a:p>
          <a:p>
            <a:pPr eaLnBrk="1" hangingPunct="1"/>
            <a:r>
              <a:rPr lang="en-US" sz="1000">
                <a:solidFill>
                  <a:srgbClr val="000000"/>
                </a:solidFill>
                <a:latin typeface="Geneva" charset="0"/>
                <a:ea typeface="ＭＳ Ｐゴシック" charset="0"/>
                <a:cs typeface="ＭＳ Ｐゴシック" charset="0"/>
              </a:rPr>
              <a:t>Hypostases, if any prefer so to call them, or</a:t>
            </a:r>
          </a:p>
          <a:p>
            <a:pPr eaLnBrk="1" hangingPunct="1"/>
            <a:r>
              <a:rPr lang="en-US" sz="1000">
                <a:solidFill>
                  <a:srgbClr val="000000"/>
                </a:solidFill>
                <a:latin typeface="Geneva" charset="0"/>
                <a:ea typeface="ＭＳ Ｐゴシック" charset="0"/>
                <a:cs typeface="ＭＳ Ｐゴシック" charset="0"/>
              </a:rPr>
              <a:t>persons, for we will not quarrel about names</a:t>
            </a:r>
          </a:p>
          <a:p>
            <a:pPr eaLnBrk="1" hangingPunct="1"/>
            <a:r>
              <a:rPr lang="en-US" sz="1000">
                <a:solidFill>
                  <a:srgbClr val="000000"/>
                </a:solidFill>
                <a:latin typeface="Geneva" charset="0"/>
                <a:ea typeface="ＭＳ Ｐゴシック" charset="0"/>
                <a:cs typeface="ＭＳ Ｐゴシック" charset="0"/>
              </a:rPr>
              <a:t>so long as the syllables amount to the same</a:t>
            </a:r>
          </a:p>
          <a:p>
            <a:pPr eaLnBrk="1" hangingPunct="1"/>
            <a:r>
              <a:rPr lang="en-US" sz="1000">
                <a:solidFill>
                  <a:srgbClr val="000000"/>
                </a:solidFill>
                <a:latin typeface="Geneva" charset="0"/>
                <a:ea typeface="ＭＳ Ｐゴシック" charset="0"/>
                <a:cs typeface="ＭＳ Ｐゴシック" charset="0"/>
              </a:rPr>
              <a:t>meaning; but One in respect of the</a:t>
            </a:r>
          </a:p>
          <a:p>
            <a:pPr eaLnBrk="1" hangingPunct="1"/>
            <a:r>
              <a:rPr lang="en-US" sz="1000">
                <a:solidFill>
                  <a:srgbClr val="000000"/>
                </a:solidFill>
                <a:latin typeface="Geneva" charset="0"/>
                <a:ea typeface="ＭＳ Ｐゴシック" charset="0"/>
                <a:cs typeface="ＭＳ Ｐゴシック" charset="0"/>
              </a:rPr>
              <a:t>Substance—that is, the Godhead. For they</a:t>
            </a:r>
          </a:p>
          <a:p>
            <a:pPr eaLnBrk="1" hangingPunct="1"/>
            <a:r>
              <a:rPr lang="en-US" sz="1000">
                <a:solidFill>
                  <a:srgbClr val="000000"/>
                </a:solidFill>
                <a:latin typeface="Geneva" charset="0"/>
                <a:ea typeface="ＭＳ Ｐゴシック" charset="0"/>
                <a:cs typeface="ＭＳ Ｐゴシック" charset="0"/>
              </a:rPr>
              <a:t>are divided without division, if I may so say;</a:t>
            </a:r>
          </a:p>
          <a:p>
            <a:pPr eaLnBrk="1" hangingPunct="1"/>
            <a:r>
              <a:rPr lang="en-US" sz="1000">
                <a:solidFill>
                  <a:srgbClr val="000000"/>
                </a:solidFill>
                <a:latin typeface="Geneva" charset="0"/>
                <a:ea typeface="ＭＳ Ｐゴシック" charset="0"/>
                <a:cs typeface="ＭＳ Ｐゴシック" charset="0"/>
              </a:rPr>
              <a:t>and they are united in division. For the</a:t>
            </a:r>
          </a:p>
          <a:p>
            <a:pPr eaLnBrk="1" hangingPunct="1"/>
            <a:r>
              <a:rPr lang="en-US" sz="1000">
                <a:solidFill>
                  <a:srgbClr val="000000"/>
                </a:solidFill>
                <a:latin typeface="Geneva" charset="0"/>
                <a:ea typeface="ＭＳ Ｐゴシック" charset="0"/>
                <a:cs typeface="ＭＳ Ｐゴシック" charset="0"/>
              </a:rPr>
              <a:t>Godhead is one in three, and the three are</a:t>
            </a:r>
          </a:p>
          <a:p>
            <a:pPr eaLnBrk="1" hangingPunct="1"/>
            <a:r>
              <a:rPr lang="en-US" sz="1000">
                <a:solidFill>
                  <a:srgbClr val="000000"/>
                </a:solidFill>
                <a:latin typeface="Geneva" charset="0"/>
                <a:ea typeface="ＭＳ Ｐゴシック" charset="0"/>
                <a:cs typeface="ＭＳ Ｐゴシック" charset="0"/>
              </a:rPr>
              <a:t>one, in whom the Godhead is, or to speak</a:t>
            </a:r>
          </a:p>
          <a:p>
            <a:pPr eaLnBrk="1" hangingPunct="1"/>
            <a:r>
              <a:rPr lang="en-US" sz="1000">
                <a:solidFill>
                  <a:srgbClr val="000000"/>
                </a:solidFill>
                <a:latin typeface="Geneva" charset="0"/>
                <a:ea typeface="ＭＳ Ｐゴシック" charset="0"/>
                <a:cs typeface="ＭＳ Ｐゴシック" charset="0"/>
              </a:rPr>
              <a:t>more accurately, Who are the Godhead.</a:t>
            </a:r>
          </a:p>
          <a:p>
            <a:pPr eaLnBrk="1" hangingPunct="1"/>
            <a:r>
              <a:rPr lang="en-US" sz="1000">
                <a:solidFill>
                  <a:srgbClr val="000000"/>
                </a:solidFill>
                <a:latin typeface="Geneva" charset="0"/>
                <a:ea typeface="ＭＳ Ｐゴシック" charset="0"/>
                <a:cs typeface="ＭＳ Ｐゴシック" charset="0"/>
              </a:rPr>
              <a:t>Excesses and defects we will omit, neither</a:t>
            </a:r>
          </a:p>
          <a:p>
            <a:pPr eaLnBrk="1" hangingPunct="1"/>
            <a:r>
              <a:rPr lang="en-US" sz="1000">
                <a:solidFill>
                  <a:srgbClr val="000000"/>
                </a:solidFill>
                <a:latin typeface="Geneva" charset="0"/>
                <a:ea typeface="ＭＳ Ｐゴシック" charset="0"/>
                <a:cs typeface="ＭＳ Ｐゴシック" charset="0"/>
              </a:rPr>
              <a:t>making the Unity a confusion, nor the</a:t>
            </a:r>
          </a:p>
          <a:p>
            <a:pPr eaLnBrk="1" hangingPunct="1"/>
            <a:r>
              <a:rPr lang="en-US" sz="1000">
                <a:solidFill>
                  <a:srgbClr val="000000"/>
                </a:solidFill>
                <a:latin typeface="Geneva" charset="0"/>
                <a:ea typeface="ＭＳ Ｐゴシック" charset="0"/>
                <a:cs typeface="ＭＳ Ｐゴシック" charset="0"/>
              </a:rPr>
              <a:t>division a separation. We would keep</a:t>
            </a:r>
          </a:p>
          <a:p>
            <a:pPr eaLnBrk="1" hangingPunct="1"/>
            <a:r>
              <a:rPr lang="en-US" sz="1000">
                <a:solidFill>
                  <a:srgbClr val="000000"/>
                </a:solidFill>
                <a:latin typeface="Geneva" charset="0"/>
                <a:ea typeface="ＭＳ Ｐゴシック" charset="0"/>
                <a:cs typeface="ＭＳ Ｐゴシック" charset="0"/>
              </a:rPr>
              <a:t>equally free from the confusion of Sabellius</a:t>
            </a:r>
          </a:p>
          <a:p>
            <a:pPr eaLnBrk="1" hangingPunct="1"/>
            <a:r>
              <a:rPr lang="en-US" sz="1000">
                <a:solidFill>
                  <a:srgbClr val="000000"/>
                </a:solidFill>
                <a:latin typeface="Geneva" charset="0"/>
                <a:ea typeface="ＭＳ Ｐゴシック" charset="0"/>
                <a:cs typeface="ＭＳ Ｐゴシック" charset="0"/>
              </a:rPr>
              <a:t>and from the division of Arius, which are</a:t>
            </a:r>
          </a:p>
          <a:p>
            <a:pPr eaLnBrk="1" hangingPunct="1"/>
            <a:r>
              <a:rPr lang="en-US" sz="1000">
                <a:solidFill>
                  <a:srgbClr val="000000"/>
                </a:solidFill>
                <a:latin typeface="Geneva" charset="0"/>
                <a:ea typeface="ＭＳ Ｐゴシック" charset="0"/>
                <a:cs typeface="ＭＳ Ｐゴシック" charset="0"/>
              </a:rPr>
              <a:t>evils diametrically opposed, yet equal in</a:t>
            </a:r>
          </a:p>
          <a:p>
            <a:pPr eaLnBrk="1" hangingPunct="1"/>
            <a:r>
              <a:rPr lang="en-US" sz="1000">
                <a:solidFill>
                  <a:srgbClr val="000000"/>
                </a:solidFill>
                <a:latin typeface="Geneva" charset="0"/>
                <a:ea typeface="ＭＳ Ｐゴシック" charset="0"/>
                <a:cs typeface="ＭＳ Ｐゴシック" charset="0"/>
              </a:rPr>
              <a:t>their wickedness. For what need is there</a:t>
            </a:r>
          </a:p>
          <a:p>
            <a:pPr eaLnBrk="1" hangingPunct="1"/>
            <a:r>
              <a:rPr lang="en-US" sz="1000">
                <a:solidFill>
                  <a:srgbClr val="000000"/>
                </a:solidFill>
                <a:latin typeface="Geneva" charset="0"/>
                <a:ea typeface="ＭＳ Ｐゴシック" charset="0"/>
                <a:cs typeface="ＭＳ Ｐゴシック" charset="0"/>
              </a:rPr>
              <a:t>heretically to fuse God together, or to cut</a:t>
            </a:r>
          </a:p>
          <a:p>
            <a:pPr eaLnBrk="1" hangingPunct="1"/>
            <a:r>
              <a:rPr lang="en-US" sz="1000">
                <a:solidFill>
                  <a:srgbClr val="000000"/>
                </a:solidFill>
                <a:latin typeface="Geneva" charset="0"/>
                <a:ea typeface="ＭＳ Ｐゴシック" charset="0"/>
                <a:cs typeface="ＭＳ Ｐゴシック" charset="0"/>
              </a:rPr>
              <a:t>Him up into inequality?"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iv)	Gregory of Nyssa (d. 395) was taught by</a:t>
            </a:r>
          </a:p>
          <a:p>
            <a:pPr eaLnBrk="1" hangingPunct="1"/>
            <a:r>
              <a:rPr lang="en-US" sz="1000">
                <a:solidFill>
                  <a:srgbClr val="000000"/>
                </a:solidFill>
                <a:latin typeface="Geneva" charset="0"/>
                <a:ea typeface="ＭＳ Ｐゴシック" charset="0"/>
                <a:cs typeface="ＭＳ Ｐゴシック" charset="0"/>
              </a:rPr>
              <a:t>Basil of Caesarea, his brother. His major gift</a:t>
            </a:r>
          </a:p>
          <a:p>
            <a:pPr eaLnBrk="1" hangingPunct="1"/>
            <a:r>
              <a:rPr lang="en-US" sz="1000">
                <a:solidFill>
                  <a:srgbClr val="000000"/>
                </a:solidFill>
                <a:latin typeface="Geneva" charset="0"/>
                <a:ea typeface="ＭＳ Ｐゴシック" charset="0"/>
                <a:cs typeface="ＭＳ Ｐゴシック" charset="0"/>
              </a:rPr>
              <a:t>to the trinitarian debate was that he was able</a:t>
            </a:r>
          </a:p>
          <a:p>
            <a:pPr eaLnBrk="1" hangingPunct="1"/>
            <a:r>
              <a:rPr lang="en-US" sz="1000">
                <a:solidFill>
                  <a:srgbClr val="000000"/>
                </a:solidFill>
                <a:latin typeface="Geneva" charset="0"/>
                <a:ea typeface="ＭＳ Ｐゴシック" charset="0"/>
                <a:cs typeface="ＭＳ Ｐゴシック" charset="0"/>
              </a:rPr>
              <a:t>to defend it from a biblical-philosophical</a:t>
            </a:r>
          </a:p>
          <a:p>
            <a:pPr eaLnBrk="1" hangingPunct="1"/>
            <a:r>
              <a:rPr lang="en-US" sz="1000">
                <a:solidFill>
                  <a:srgbClr val="000000"/>
                </a:solidFill>
                <a:latin typeface="Geneva" charset="0"/>
                <a:ea typeface="ＭＳ Ｐゴシック" charset="0"/>
                <a:cs typeface="ＭＳ Ｐゴシック" charset="0"/>
              </a:rPr>
              <a:t>viewpoint (On the Holy Trinity, On Not</a:t>
            </a:r>
          </a:p>
          <a:p>
            <a:pPr eaLnBrk="1" hangingPunct="1"/>
            <a:r>
              <a:rPr lang="en-US" sz="1000">
                <a:solidFill>
                  <a:srgbClr val="000000"/>
                </a:solidFill>
                <a:latin typeface="Geneva" charset="0"/>
                <a:ea typeface="ＭＳ Ｐゴシック" charset="0"/>
                <a:cs typeface="ＭＳ Ｐゴシック" charset="0"/>
              </a:rPr>
              <a:t>Three Gods).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(e)	The Council of Constantinople (381).</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The Creed of Constantinople: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"We believe in one God, the Father All Governing,</a:t>
            </a:r>
          </a:p>
          <a:p>
            <a:pPr eaLnBrk="1" hangingPunct="1"/>
            <a:r>
              <a:rPr lang="en-US" sz="1000">
                <a:solidFill>
                  <a:srgbClr val="000000"/>
                </a:solidFill>
                <a:latin typeface="Geneva" charset="0"/>
                <a:ea typeface="ＭＳ Ｐゴシック" charset="0"/>
                <a:cs typeface="ＭＳ Ｐゴシック" charset="0"/>
              </a:rPr>
              <a:t>creator of heaven and earth, of all things visible and</a:t>
            </a:r>
          </a:p>
          <a:p>
            <a:pPr eaLnBrk="1" hangingPunct="1"/>
            <a:r>
              <a:rPr lang="en-US" sz="1000">
                <a:solidFill>
                  <a:srgbClr val="000000"/>
                </a:solidFill>
                <a:latin typeface="Geneva" charset="0"/>
                <a:ea typeface="ＭＳ Ｐゴシック" charset="0"/>
                <a:cs typeface="ＭＳ Ｐゴシック" charset="0"/>
              </a:rPr>
              <a:t>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only-begotten</a:t>
            </a:r>
          </a:p>
          <a:p>
            <a:pPr eaLnBrk="1" hangingPunct="1"/>
            <a:r>
              <a:rPr lang="en-US" sz="1000">
                <a:solidFill>
                  <a:srgbClr val="000000"/>
                </a:solidFill>
                <a:latin typeface="Geneva" charset="0"/>
                <a:ea typeface="ＭＳ Ｐゴシック" charset="0"/>
                <a:cs typeface="ＭＳ Ｐゴシック" charset="0"/>
              </a:rPr>
              <a:t>Son of God, begotten from the Father before all</a:t>
            </a:r>
          </a:p>
          <a:p>
            <a:pPr eaLnBrk="1" hangingPunct="1"/>
            <a:r>
              <a:rPr lang="en-US" sz="1000">
                <a:solidFill>
                  <a:srgbClr val="000000"/>
                </a:solidFill>
                <a:latin typeface="Geneva" charset="0"/>
                <a:ea typeface="ＭＳ Ｐゴシック" charset="0"/>
                <a:cs typeface="ＭＳ Ｐゴシック" charset="0"/>
              </a:rPr>
              <a:t>time, Light from Light, true God from true God,</a:t>
            </a:r>
          </a:p>
          <a:p>
            <a:pPr eaLnBrk="1" hangingPunct="1"/>
            <a:r>
              <a:rPr lang="en-US" sz="1000">
                <a:solidFill>
                  <a:srgbClr val="000000"/>
                </a:solidFill>
                <a:latin typeface="Geneva" charset="0"/>
                <a:ea typeface="ＭＳ Ｐゴシック" charset="0"/>
                <a:cs typeface="ＭＳ Ｐゴシック" charset="0"/>
              </a:rPr>
              <a:t>begotten not created, of the same essence as the</a:t>
            </a:r>
          </a:p>
          <a:p>
            <a:pPr eaLnBrk="1" hangingPunct="1"/>
            <a:r>
              <a:rPr lang="en-US" sz="1000">
                <a:solidFill>
                  <a:srgbClr val="000000"/>
                </a:solidFill>
                <a:latin typeface="Geneva" charset="0"/>
                <a:ea typeface="ＭＳ Ｐゴシック" charset="0"/>
                <a:cs typeface="ＭＳ Ｐゴシック" charset="0"/>
              </a:rPr>
              <a:t>Father [homoousion], through Whom all things came</a:t>
            </a:r>
          </a:p>
          <a:p>
            <a:pPr eaLnBrk="1" hangingPunct="1"/>
            <a:r>
              <a:rPr lang="en-US" sz="1000">
                <a:solidFill>
                  <a:srgbClr val="000000"/>
                </a:solidFill>
                <a:latin typeface="Geneva" charset="0"/>
                <a:ea typeface="ＭＳ Ｐゴシック" charset="0"/>
                <a:cs typeface="ＭＳ Ｐゴシック" charset="0"/>
              </a:rPr>
              <a:t>into being, Who for us men and because of our</a:t>
            </a:r>
          </a:p>
          <a:p>
            <a:pPr eaLnBrk="1" hangingPunct="1"/>
            <a:r>
              <a:rPr lang="en-US" sz="1000">
                <a:solidFill>
                  <a:srgbClr val="000000"/>
                </a:solidFill>
                <a:latin typeface="Geneva" charset="0"/>
                <a:ea typeface="ＭＳ Ｐゴシック" charset="0"/>
                <a:cs typeface="ＭＳ Ｐゴシック" charset="0"/>
              </a:rPr>
              <a:t>salvation came down from heaven, and was in-</a:t>
            </a:r>
          </a:p>
          <a:p>
            <a:pPr eaLnBrk="1" hangingPunct="1"/>
            <a:r>
              <a:rPr lang="en-US" sz="1000">
                <a:solidFill>
                  <a:srgbClr val="000000"/>
                </a:solidFill>
                <a:latin typeface="Geneva" charset="0"/>
                <a:ea typeface="ＭＳ Ｐゴシック" charset="0"/>
                <a:cs typeface="ＭＳ Ｐゴシック" charset="0"/>
              </a:rPr>
              <a:t>carnate by the Holy Spirit and the Virgin Mary and</a:t>
            </a:r>
          </a:p>
          <a:p>
            <a:pPr eaLnBrk="1" hangingPunct="1"/>
            <a:r>
              <a:rPr lang="en-US" sz="1000">
                <a:solidFill>
                  <a:srgbClr val="000000"/>
                </a:solidFill>
                <a:latin typeface="Geneva" charset="0"/>
                <a:ea typeface="ＭＳ Ｐゴシック" charset="0"/>
                <a:cs typeface="ＭＳ Ｐゴシック" charset="0"/>
              </a:rPr>
              <a:t>became human. He was crucified for us under</a:t>
            </a:r>
          </a:p>
          <a:p>
            <a:pPr eaLnBrk="1" hangingPunct="1"/>
            <a:r>
              <a:rPr lang="en-US" sz="1000">
                <a:solidFill>
                  <a:srgbClr val="000000"/>
                </a:solidFill>
                <a:latin typeface="Geneva" charset="0"/>
                <a:ea typeface="ＭＳ Ｐゴシック" charset="0"/>
                <a:cs typeface="ＭＳ Ｐゴシック" charset="0"/>
              </a:rPr>
              <a:t>Pontius Pilate, and suffered and was buried, and</a:t>
            </a:r>
          </a:p>
          <a:p>
            <a:pPr eaLnBrk="1" hangingPunct="1"/>
            <a:r>
              <a:rPr lang="en-US" sz="1000">
                <a:solidFill>
                  <a:srgbClr val="000000"/>
                </a:solidFill>
                <a:latin typeface="Geneva" charset="0"/>
                <a:ea typeface="ＭＳ Ｐゴシック" charset="0"/>
                <a:cs typeface="ＭＳ Ｐゴシック" charset="0"/>
              </a:rPr>
              <a:t>rose on the third day, according to the Scriptures,</a:t>
            </a:r>
          </a:p>
          <a:p>
            <a:pPr eaLnBrk="1" hangingPunct="1"/>
            <a:r>
              <a:rPr lang="en-US" sz="1000">
                <a:solidFill>
                  <a:srgbClr val="000000"/>
                </a:solidFill>
                <a:latin typeface="Geneva" charset="0"/>
                <a:ea typeface="ＭＳ Ｐゴシック" charset="0"/>
                <a:cs typeface="ＭＳ Ｐゴシック" charset="0"/>
              </a:rPr>
              <a:t>and ascended to heaven, and sits on the right hand of</a:t>
            </a:r>
          </a:p>
          <a:p>
            <a:pPr eaLnBrk="1" hangingPunct="1"/>
            <a:r>
              <a:rPr lang="en-US" sz="1000">
                <a:solidFill>
                  <a:srgbClr val="000000"/>
                </a:solidFill>
                <a:latin typeface="Geneva" charset="0"/>
                <a:ea typeface="ＭＳ Ｐゴシック" charset="0"/>
                <a:cs typeface="ＭＳ Ｐゴシック" charset="0"/>
              </a:rPr>
              <a:t>the Father, and will come again with glory to judge</a:t>
            </a:r>
          </a:p>
          <a:p>
            <a:pPr eaLnBrk="1" hangingPunct="1"/>
            <a:r>
              <a:rPr lang="en-US" sz="1000">
                <a:solidFill>
                  <a:srgbClr val="000000"/>
                </a:solidFill>
                <a:latin typeface="Geneva" charset="0"/>
                <a:ea typeface="ＭＳ Ｐゴシック" charset="0"/>
                <a:cs typeface="ＭＳ Ｐゴシック" charset="0"/>
              </a:rPr>
              <a:t>the living and the dead. His Kingdom shall have no</a:t>
            </a:r>
          </a:p>
          <a:p>
            <a:pPr eaLnBrk="1" hangingPunct="1"/>
            <a:r>
              <a:rPr lang="en-US" sz="1000">
                <a:solidFill>
                  <a:srgbClr val="000000"/>
                </a:solidFill>
                <a:latin typeface="Geneva" charset="0"/>
                <a:ea typeface="ＭＳ Ｐゴシック" charset="0"/>
                <a:cs typeface="ＭＳ Ｐゴシック" charset="0"/>
              </a:rPr>
              <a:t>end.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the Holy Spirit, the Lord and life giver, who</a:t>
            </a:r>
          </a:p>
          <a:p>
            <a:pPr eaLnBrk="1" hangingPunct="1"/>
            <a:r>
              <a:rPr lang="en-US" sz="1000">
                <a:solidFill>
                  <a:srgbClr val="000000"/>
                </a:solidFill>
                <a:latin typeface="Geneva" charset="0"/>
                <a:ea typeface="ＭＳ Ｐゴシック" charset="0"/>
                <a:cs typeface="ＭＳ Ｐゴシック" charset="0"/>
              </a:rPr>
              <a:t>proceeds from the Father, Who is worshiped and</a:t>
            </a:r>
          </a:p>
          <a:p>
            <a:pPr eaLnBrk="1" hangingPunct="1"/>
            <a:r>
              <a:rPr lang="en-US" sz="1000">
                <a:solidFill>
                  <a:srgbClr val="000000"/>
                </a:solidFill>
                <a:latin typeface="Geneva" charset="0"/>
                <a:ea typeface="ＭＳ Ｐゴシック" charset="0"/>
                <a:cs typeface="ＭＳ Ｐゴシック" charset="0"/>
              </a:rPr>
              <a:t>glorified together with the Father and Son, Who</a:t>
            </a:r>
          </a:p>
          <a:p>
            <a:pPr eaLnBrk="1" hangingPunct="1"/>
            <a:r>
              <a:rPr lang="en-US" sz="1000">
                <a:solidFill>
                  <a:srgbClr val="000000"/>
                </a:solidFill>
                <a:latin typeface="Geneva" charset="0"/>
                <a:ea typeface="ＭＳ Ｐゴシック" charset="0"/>
                <a:cs typeface="ＭＳ Ｐゴシック" charset="0"/>
              </a:rPr>
              <a:t>spoke through the prophets; and in one, holy,</a:t>
            </a:r>
          </a:p>
          <a:p>
            <a:pPr eaLnBrk="1" hangingPunct="1"/>
            <a:r>
              <a:rPr lang="en-US" sz="1000">
                <a:solidFill>
                  <a:srgbClr val="000000"/>
                </a:solidFill>
                <a:latin typeface="Geneva" charset="0"/>
                <a:ea typeface="ＭＳ Ｐゴシック" charset="0"/>
                <a:cs typeface="ＭＳ Ｐゴシック" charset="0"/>
              </a:rPr>
              <a:t>catholic, and apostolic Church. We confess one</a:t>
            </a:r>
          </a:p>
          <a:p>
            <a:pPr eaLnBrk="1" hangingPunct="1"/>
            <a:r>
              <a:rPr lang="en-US" sz="1000">
                <a:solidFill>
                  <a:srgbClr val="000000"/>
                </a:solidFill>
                <a:latin typeface="Geneva" charset="0"/>
                <a:ea typeface="ＭＳ Ｐゴシック" charset="0"/>
                <a:cs typeface="ＭＳ Ｐゴシック" charset="0"/>
              </a:rPr>
              <a:t>baptism for the remission of sins. We look forward</a:t>
            </a:r>
          </a:p>
          <a:p>
            <a:pPr eaLnBrk="1" hangingPunct="1"/>
            <a:r>
              <a:rPr lang="en-US" sz="1000">
                <a:solidFill>
                  <a:srgbClr val="000000"/>
                </a:solidFill>
                <a:latin typeface="Geneva" charset="0"/>
                <a:ea typeface="ＭＳ Ｐゴシック" charset="0"/>
                <a:cs typeface="ＭＳ Ｐゴシック" charset="0"/>
              </a:rPr>
              <a:t>to the resurrection of the dead and the life of the</a:t>
            </a:r>
          </a:p>
          <a:p>
            <a:pPr eaLnBrk="1" hangingPunct="1"/>
            <a:r>
              <a:rPr lang="en-US" sz="1000">
                <a:solidFill>
                  <a:srgbClr val="000000"/>
                </a:solidFill>
                <a:latin typeface="Geneva" charset="0"/>
                <a:ea typeface="ＭＳ Ｐゴシック" charset="0"/>
                <a:cs typeface="ＭＳ Ｐゴシック" charset="0"/>
              </a:rPr>
              <a:t>world to come. Amen."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F2D40C9-E8CE-E040-9866-DD5E4E3DEBD1}" type="slidenum">
              <a:rPr lang="en-US" sz="1200"/>
              <a:pPr eaLnBrk="1" hangingPunct="1"/>
              <a:t>6</a:t>
            </a:fld>
            <a:endParaRPr lang="en-US"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(2)	The Arian Controversy and the Trinitarian Resolution.</a:t>
            </a:r>
          </a:p>
          <a:p>
            <a:pPr eaLnBrk="1" hangingPunct="1"/>
            <a:r>
              <a:rPr lang="en-US" sz="1000">
                <a:solidFill>
                  <a:srgbClr val="000000"/>
                </a:solidFill>
                <a:latin typeface="Geneva" charset="0"/>
                <a:ea typeface="ＭＳ Ｐゴシック" charset="0"/>
                <a:cs typeface="ＭＳ Ｐゴシック" charset="0"/>
              </a:rPr>
              <a:t>(a)	The teachings of Arius, an Alexandrian presbyter.</a:t>
            </a:r>
          </a:p>
          <a:p>
            <a:pPr eaLnBrk="1" hangingPunct="1"/>
            <a:r>
              <a:rPr lang="en-US" sz="1000">
                <a:solidFill>
                  <a:srgbClr val="000000"/>
                </a:solidFill>
                <a:latin typeface="Geneva" charset="0"/>
                <a:ea typeface="ＭＳ Ｐゴシック" charset="0"/>
                <a:cs typeface="ＭＳ Ｐゴシック" charset="0"/>
              </a:rPr>
              <a:t>Athanasius (ca. 295–373), Arius</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most prolific</a:t>
            </a:r>
          </a:p>
          <a:p>
            <a:pPr eaLnBrk="1" hangingPunct="1"/>
            <a:r>
              <a:rPr lang="en-US" sz="1000">
                <a:solidFill>
                  <a:srgbClr val="000000"/>
                </a:solidFill>
                <a:latin typeface="Geneva" charset="0"/>
                <a:ea typeface="ＭＳ Ｐゴシック" charset="0"/>
                <a:cs typeface="ＭＳ Ｐゴシック" charset="0"/>
              </a:rPr>
              <a:t>opponent, summarized his view of Christ opinion</a:t>
            </a:r>
          </a:p>
          <a:p>
            <a:pPr eaLnBrk="1" hangingPunct="1"/>
            <a:r>
              <a:rPr lang="en-US" sz="1000">
                <a:solidFill>
                  <a:srgbClr val="000000"/>
                </a:solidFill>
                <a:latin typeface="Geneva" charset="0"/>
                <a:ea typeface="ＭＳ Ｐゴシック" charset="0"/>
                <a:cs typeface="ＭＳ Ｐゴシック" charset="0"/>
              </a:rPr>
              <a:t>as follows (Oration Against Athanasius. I, 2.): "God</a:t>
            </a:r>
          </a:p>
          <a:p>
            <a:pPr eaLnBrk="1" hangingPunct="1"/>
            <a:r>
              <a:rPr lang="en-US" sz="1000">
                <a:solidFill>
                  <a:srgbClr val="000000"/>
                </a:solidFill>
                <a:latin typeface="Geneva" charset="0"/>
                <a:ea typeface="ＭＳ Ｐゴシック" charset="0"/>
                <a:cs typeface="ＭＳ Ｐゴシック" charset="0"/>
              </a:rPr>
              <a:t>was not always Father; but there was when God</a:t>
            </a:r>
          </a:p>
          <a:p>
            <a:pPr eaLnBrk="1" hangingPunct="1"/>
            <a:r>
              <a:rPr lang="en-US" sz="1000">
                <a:solidFill>
                  <a:srgbClr val="000000"/>
                </a:solidFill>
                <a:latin typeface="Geneva" charset="0"/>
                <a:ea typeface="ＭＳ Ｐゴシック" charset="0"/>
                <a:cs typeface="ＭＳ Ｐゴシック" charset="0"/>
              </a:rPr>
              <a:t>was alone and was not yet Father; afterward He</a:t>
            </a:r>
          </a:p>
          <a:p>
            <a:pPr eaLnBrk="1" hangingPunct="1"/>
            <a:r>
              <a:rPr lang="en-US" sz="1000">
                <a:solidFill>
                  <a:srgbClr val="000000"/>
                </a:solidFill>
                <a:latin typeface="Geneva" charset="0"/>
                <a:ea typeface="ＭＳ Ｐゴシック" charset="0"/>
                <a:cs typeface="ＭＳ Ｐゴシック" charset="0"/>
              </a:rPr>
              <a:t>became a Father. The Son was not always; for since</a:t>
            </a:r>
          </a:p>
          <a:p>
            <a:pPr eaLnBrk="1" hangingPunct="1"/>
            <a:r>
              <a:rPr lang="en-US" sz="1000">
                <a:solidFill>
                  <a:srgbClr val="000000"/>
                </a:solidFill>
                <a:latin typeface="Geneva" charset="0"/>
                <a:ea typeface="ＭＳ Ｐゴシック" charset="0"/>
                <a:cs typeface="ＭＳ Ｐゴシック" charset="0"/>
              </a:rPr>
              <a:t>all things have come into existence from nothing, and</a:t>
            </a:r>
          </a:p>
          <a:p>
            <a:pPr eaLnBrk="1" hangingPunct="1"/>
            <a:r>
              <a:rPr lang="en-US" sz="1000">
                <a:solidFill>
                  <a:srgbClr val="000000"/>
                </a:solidFill>
                <a:latin typeface="Geneva" charset="0"/>
                <a:ea typeface="ＭＳ Ｐゴシック" charset="0"/>
                <a:cs typeface="ＭＳ Ｐゴシック" charset="0"/>
              </a:rPr>
              <a:t>all things are creatures and have been made, so also</a:t>
            </a:r>
          </a:p>
          <a:p>
            <a:pPr eaLnBrk="1" hangingPunct="1"/>
            <a:r>
              <a:rPr lang="en-US" sz="1000">
                <a:solidFill>
                  <a:srgbClr val="000000"/>
                </a:solidFill>
                <a:latin typeface="Geneva" charset="0"/>
                <a:ea typeface="ＭＳ Ｐゴシック" charset="0"/>
                <a:cs typeface="ＭＳ Ｐゴシック" charset="0"/>
              </a:rPr>
              <a:t>the Logos of God Himself came into existence from</a:t>
            </a:r>
          </a:p>
          <a:p>
            <a:pPr eaLnBrk="1" hangingPunct="1"/>
            <a:r>
              <a:rPr lang="en-US" sz="1000">
                <a:solidFill>
                  <a:srgbClr val="000000"/>
                </a:solidFill>
                <a:latin typeface="Geneva" charset="0"/>
                <a:ea typeface="ＭＳ Ｐゴシック" charset="0"/>
                <a:cs typeface="ＭＳ Ｐゴシック" charset="0"/>
              </a:rPr>
              <a:t>nothing and there was a time when He was not; and</a:t>
            </a:r>
          </a:p>
          <a:p>
            <a:pPr eaLnBrk="1" hangingPunct="1"/>
            <a:r>
              <a:rPr lang="en-US" sz="1000">
                <a:solidFill>
                  <a:srgbClr val="000000"/>
                </a:solidFill>
                <a:latin typeface="Geneva" charset="0"/>
                <a:ea typeface="ＭＳ Ｐゴシック" charset="0"/>
                <a:cs typeface="ＭＳ Ｐゴシック" charset="0"/>
              </a:rPr>
              <a:t>that before He came into existence He was not; but</a:t>
            </a:r>
          </a:p>
          <a:p>
            <a:pPr eaLnBrk="1" hangingPunct="1"/>
            <a:r>
              <a:rPr lang="en-US" sz="1000">
                <a:solidFill>
                  <a:srgbClr val="000000"/>
                </a:solidFill>
                <a:latin typeface="Geneva" charset="0"/>
                <a:ea typeface="ＭＳ Ｐゴシック" charset="0"/>
                <a:cs typeface="ＭＳ Ｐゴシック" charset="0"/>
              </a:rPr>
              <a:t>He also had a beginning of His being created."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(b)	The clash of Arius and Alexander, bishop of</a:t>
            </a:r>
          </a:p>
          <a:p>
            <a:pPr eaLnBrk="1" hangingPunct="1"/>
            <a:r>
              <a:rPr lang="en-US" sz="1000">
                <a:solidFill>
                  <a:srgbClr val="000000"/>
                </a:solidFill>
                <a:latin typeface="Geneva" charset="0"/>
                <a:ea typeface="ＭＳ Ｐゴシック" charset="0"/>
                <a:cs typeface="ＭＳ Ｐゴシック" charset="0"/>
              </a:rPr>
              <a:t>Alexandria.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Arius (ca. 250–336) was condemned at the regional</a:t>
            </a:r>
          </a:p>
          <a:p>
            <a:pPr eaLnBrk="1" hangingPunct="1"/>
            <a:r>
              <a:rPr lang="en-US" sz="1000">
                <a:solidFill>
                  <a:srgbClr val="000000"/>
                </a:solidFill>
                <a:latin typeface="Geneva" charset="0"/>
                <a:ea typeface="ＭＳ Ｐゴシック" charset="0"/>
                <a:cs typeface="ＭＳ Ｐゴシック" charset="0"/>
              </a:rPr>
              <a:t>council of Alexandria in A.D. 321 and his writings</a:t>
            </a:r>
          </a:p>
          <a:p>
            <a:pPr eaLnBrk="1" hangingPunct="1"/>
            <a:r>
              <a:rPr lang="en-US" sz="1000">
                <a:solidFill>
                  <a:srgbClr val="000000"/>
                </a:solidFill>
                <a:latin typeface="Geneva" charset="0"/>
                <a:ea typeface="ＭＳ Ｐゴシック" charset="0"/>
                <a:cs typeface="ＭＳ Ｐゴシック" charset="0"/>
              </a:rPr>
              <a:t>burned; he was subsequently banished to Yugoslavia</a:t>
            </a:r>
          </a:p>
          <a:p>
            <a:pPr eaLnBrk="1" hangingPunct="1"/>
            <a:r>
              <a:rPr lang="en-US" sz="1000">
                <a:solidFill>
                  <a:srgbClr val="000000"/>
                </a:solidFill>
                <a:latin typeface="Geneva" charset="0"/>
                <a:ea typeface="ＭＳ Ｐゴシック" charset="0"/>
                <a:cs typeface="ＭＳ Ｐゴシック" charset="0"/>
              </a:rPr>
              <a:t>where he continued to write keeping his views alive</a:t>
            </a:r>
          </a:p>
          <a:p>
            <a:pPr eaLnBrk="1" hangingPunct="1"/>
            <a:r>
              <a:rPr lang="en-US" sz="1000">
                <a:solidFill>
                  <a:srgbClr val="000000"/>
                </a:solidFill>
                <a:latin typeface="Geneva" charset="0"/>
                <a:ea typeface="ＭＳ Ｐゴシック" charset="0"/>
                <a:cs typeface="ＭＳ Ｐゴシック" charset="0"/>
              </a:rPr>
              <a:t>through the medium of song. The Council of</a:t>
            </a:r>
          </a:p>
          <a:p>
            <a:pPr eaLnBrk="1" hangingPunct="1"/>
            <a:r>
              <a:rPr lang="en-US" sz="1000">
                <a:solidFill>
                  <a:srgbClr val="000000"/>
                </a:solidFill>
                <a:latin typeface="Geneva" charset="0"/>
                <a:ea typeface="ＭＳ Ｐゴシック" charset="0"/>
                <a:cs typeface="ＭＳ Ｐゴシック" charset="0"/>
              </a:rPr>
              <a:t>Laodicea (A.D. 367) reacted to his music by</a:t>
            </a:r>
          </a:p>
          <a:p>
            <a:pPr eaLnBrk="1" hangingPunct="1"/>
            <a:r>
              <a:rPr lang="en-US" sz="1000">
                <a:solidFill>
                  <a:srgbClr val="000000"/>
                </a:solidFill>
                <a:latin typeface="Geneva" charset="0"/>
                <a:ea typeface="ＭＳ Ｐゴシック" charset="0"/>
                <a:cs typeface="ＭＳ Ｐゴシック" charset="0"/>
              </a:rPr>
              <a:t>forbidding singing in the churches. The result was an</a:t>
            </a:r>
          </a:p>
          <a:p>
            <a:pPr eaLnBrk="1" hangingPunct="1"/>
            <a:r>
              <a:rPr lang="en-US" sz="1000">
                <a:solidFill>
                  <a:srgbClr val="000000"/>
                </a:solidFill>
                <a:latin typeface="Geneva" charset="0"/>
                <a:ea typeface="ＭＳ Ｐゴシック" charset="0"/>
                <a:cs typeface="ＭＳ Ｐゴシック" charset="0"/>
              </a:rPr>
              <a:t>end to congregational singing until the Reformation!!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(c)	The Council of Nicaea (325): the state in the service</a:t>
            </a:r>
          </a:p>
          <a:p>
            <a:pPr eaLnBrk="1" hangingPunct="1"/>
            <a:r>
              <a:rPr lang="en-US" sz="1000">
                <a:solidFill>
                  <a:srgbClr val="000000"/>
                </a:solidFill>
                <a:latin typeface="Geneva" charset="0"/>
                <a:ea typeface="ＭＳ Ｐゴシック" charset="0"/>
                <a:cs typeface="ＭＳ Ｐゴシック" charset="0"/>
              </a:rPr>
              <a:t>of the church. It is important to know that the</a:t>
            </a:r>
          </a:p>
          <a:p>
            <a:pPr eaLnBrk="1" hangingPunct="1"/>
            <a:r>
              <a:rPr lang="en-US" sz="1000">
                <a:solidFill>
                  <a:srgbClr val="000000"/>
                </a:solidFill>
                <a:latin typeface="Geneva" charset="0"/>
                <a:ea typeface="ＭＳ Ｐゴシック" charset="0"/>
                <a:cs typeface="ＭＳ Ｐゴシック" charset="0"/>
              </a:rPr>
              <a:t>bishop of Rome was not invited to the Nicaea</a:t>
            </a:r>
          </a:p>
          <a:p>
            <a:pPr eaLnBrk="1" hangingPunct="1"/>
            <a:r>
              <a:rPr lang="en-US" sz="1000">
                <a:solidFill>
                  <a:srgbClr val="000000"/>
                </a:solidFill>
                <a:latin typeface="Geneva" charset="0"/>
                <a:ea typeface="ＭＳ Ｐゴシック" charset="0"/>
                <a:cs typeface="ＭＳ Ｐゴシック" charset="0"/>
              </a:rPr>
              <a:t>council, the Emperor was the central figure. So much</a:t>
            </a:r>
          </a:p>
          <a:p>
            <a:pPr eaLnBrk="1" hangingPunct="1"/>
            <a:r>
              <a:rPr lang="en-US" sz="1000">
                <a:solidFill>
                  <a:srgbClr val="000000"/>
                </a:solidFill>
                <a:latin typeface="Geneva" charset="0"/>
                <a:ea typeface="ＭＳ Ｐゴシック" charset="0"/>
                <a:cs typeface="ＭＳ Ｐゴシック" charset="0"/>
              </a:rPr>
              <a:t>for papal primacy!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CREED OF NICAEA (325).</a:t>
            </a:r>
          </a:p>
          <a:p>
            <a:pPr eaLnBrk="1" hangingPunct="1"/>
            <a:r>
              <a:rPr lang="en-US" sz="1000">
                <a:solidFill>
                  <a:srgbClr val="000000"/>
                </a:solidFill>
                <a:latin typeface="Geneva" charset="0"/>
                <a:ea typeface="ＭＳ Ｐゴシック" charset="0"/>
                <a:cs typeface="ＭＳ Ｐゴシック" charset="0"/>
              </a:rPr>
              <a:t>	(Creed of 318 Fathers).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We believe in one God, the Father All Governing</a:t>
            </a:r>
          </a:p>
          <a:p>
            <a:pPr eaLnBrk="1" hangingPunct="1"/>
            <a:r>
              <a:rPr lang="en-US" sz="1000">
                <a:solidFill>
                  <a:srgbClr val="000000"/>
                </a:solidFill>
                <a:latin typeface="Geneva" charset="0"/>
                <a:ea typeface="ＭＳ Ｐゴシック" charset="0"/>
                <a:cs typeface="ＭＳ Ｐゴシック" charset="0"/>
              </a:rPr>
              <a:t>[pantokratora], creator [poieten] of all things visible</a:t>
            </a:r>
          </a:p>
          <a:p>
            <a:pPr eaLnBrk="1" hangingPunct="1"/>
            <a:r>
              <a:rPr lang="en-US" sz="1000">
                <a:solidFill>
                  <a:srgbClr val="000000"/>
                </a:solidFill>
                <a:latin typeface="Geneva" charset="0"/>
                <a:ea typeface="ＭＳ Ｐゴシック" charset="0"/>
                <a:cs typeface="ＭＳ Ｐゴシック" charset="0"/>
              </a:rPr>
              <a:t>and 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Son of God,</a:t>
            </a:r>
          </a:p>
          <a:p>
            <a:pPr eaLnBrk="1" hangingPunct="1"/>
            <a:r>
              <a:rPr lang="en-US" sz="1000">
                <a:solidFill>
                  <a:srgbClr val="000000"/>
                </a:solidFill>
                <a:latin typeface="Geneva" charset="0"/>
                <a:ea typeface="ＭＳ Ｐゴシック" charset="0"/>
                <a:cs typeface="ＭＳ Ｐゴシック" charset="0"/>
              </a:rPr>
              <a:t>begotten of the Father as only begotten, that is,</a:t>
            </a:r>
          </a:p>
          <a:p>
            <a:pPr eaLnBrk="1" hangingPunct="1"/>
            <a:r>
              <a:rPr lang="en-US" sz="1000">
                <a:solidFill>
                  <a:srgbClr val="000000"/>
                </a:solidFill>
                <a:latin typeface="Geneva" charset="0"/>
                <a:ea typeface="ＭＳ Ｐゴシック" charset="0"/>
                <a:cs typeface="ＭＳ Ｐゴシック" charset="0"/>
              </a:rPr>
              <a:t>from the essence of the Father, God from God,</a:t>
            </a:r>
          </a:p>
          <a:p>
            <a:pPr eaLnBrk="1" hangingPunct="1"/>
            <a:r>
              <a:rPr lang="en-US" sz="1000">
                <a:solidFill>
                  <a:srgbClr val="000000"/>
                </a:solidFill>
                <a:latin typeface="Geneva" charset="0"/>
                <a:ea typeface="ＭＳ Ｐゴシック" charset="0"/>
                <a:cs typeface="ＭＳ Ｐゴシック" charset="0"/>
              </a:rPr>
              <a:t>Light from Light, true God from true God, begotten</a:t>
            </a:r>
          </a:p>
          <a:p>
            <a:pPr eaLnBrk="1" hangingPunct="1"/>
            <a:r>
              <a:rPr lang="en-US" sz="1000">
                <a:solidFill>
                  <a:srgbClr val="000000"/>
                </a:solidFill>
                <a:latin typeface="Geneva" charset="0"/>
                <a:ea typeface="ＭＳ Ｐゴシック" charset="0"/>
                <a:cs typeface="ＭＳ Ｐゴシック" charset="0"/>
              </a:rPr>
              <a:t>not created, of the same essence as the Father,</a:t>
            </a:r>
          </a:p>
          <a:p>
            <a:pPr eaLnBrk="1" hangingPunct="1"/>
            <a:r>
              <a:rPr lang="en-US" sz="1000">
                <a:solidFill>
                  <a:srgbClr val="000000"/>
                </a:solidFill>
                <a:latin typeface="Geneva" charset="0"/>
                <a:ea typeface="ＭＳ Ｐゴシック" charset="0"/>
                <a:cs typeface="ＭＳ Ｐゴシック" charset="0"/>
              </a:rPr>
              <a:t>through whom all things came into being, both in</a:t>
            </a:r>
          </a:p>
          <a:p>
            <a:pPr eaLnBrk="1" hangingPunct="1"/>
            <a:r>
              <a:rPr lang="en-US" sz="1000">
                <a:solidFill>
                  <a:srgbClr val="000000"/>
                </a:solidFill>
                <a:latin typeface="Geneva" charset="0"/>
                <a:ea typeface="ＭＳ Ｐゴシック" charset="0"/>
                <a:cs typeface="ＭＳ Ｐゴシック" charset="0"/>
              </a:rPr>
              <a:t>heaven and in earth; Who for us men and for our</a:t>
            </a:r>
          </a:p>
          <a:p>
            <a:pPr eaLnBrk="1" hangingPunct="1"/>
            <a:r>
              <a:rPr lang="en-US" sz="1000">
                <a:solidFill>
                  <a:srgbClr val="000000"/>
                </a:solidFill>
                <a:latin typeface="Geneva" charset="0"/>
                <a:ea typeface="ＭＳ Ｐゴシック" charset="0"/>
                <a:cs typeface="ＭＳ Ｐゴシック" charset="0"/>
              </a:rPr>
              <a:t>salvation came down and was incarnate, becoming</a:t>
            </a:r>
          </a:p>
          <a:p>
            <a:pPr eaLnBrk="1" hangingPunct="1"/>
            <a:r>
              <a:rPr lang="en-US" sz="1000">
                <a:solidFill>
                  <a:srgbClr val="000000"/>
                </a:solidFill>
                <a:latin typeface="Geneva" charset="0"/>
                <a:ea typeface="ＭＳ Ｐゴシック" charset="0"/>
                <a:cs typeface="ＭＳ Ｐゴシック" charset="0"/>
              </a:rPr>
              <a:t>human. He suffered and the third day he rose, and</a:t>
            </a:r>
          </a:p>
          <a:p>
            <a:pPr eaLnBrk="1" hangingPunct="1"/>
            <a:r>
              <a:rPr lang="en-US" sz="1000">
                <a:solidFill>
                  <a:srgbClr val="000000"/>
                </a:solidFill>
                <a:latin typeface="Geneva" charset="0"/>
                <a:ea typeface="ＭＳ Ｐゴシック" charset="0"/>
                <a:cs typeface="ＭＳ Ｐゴシック" charset="0"/>
              </a:rPr>
              <a:t>ascended into the heavens. And he will come to</a:t>
            </a:r>
          </a:p>
          <a:p>
            <a:pPr eaLnBrk="1" hangingPunct="1"/>
            <a:r>
              <a:rPr lang="en-US" sz="1000">
                <a:solidFill>
                  <a:srgbClr val="000000"/>
                </a:solidFill>
                <a:latin typeface="Geneva" charset="0"/>
                <a:ea typeface="ＭＳ Ｐゴシック" charset="0"/>
                <a:cs typeface="ＭＳ Ｐゴシック" charset="0"/>
              </a:rPr>
              <a:t>judge both the living and the dead.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[we believe] in the Holy Spirit.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Key Terms in the Creed of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homoousion = the same substance, essence.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hypostasis = person.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(d)	The resurgence of dispute, the fracturing into</a:t>
            </a:r>
          </a:p>
          <a:p>
            <a:pPr eaLnBrk="1" hangingPunct="1"/>
            <a:r>
              <a:rPr lang="en-US" sz="1000">
                <a:solidFill>
                  <a:srgbClr val="000000"/>
                </a:solidFill>
                <a:latin typeface="Geneva" charset="0"/>
                <a:ea typeface="ＭＳ Ｐゴシック" charset="0"/>
                <a:cs typeface="ＭＳ Ｐゴシック" charset="0"/>
              </a:rPr>
              <a:t>parties, and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Key Terms in the discussion following Nicaea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1.  homoousious = of the same substance    	Athanasian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2.  homoiousios = of like substance      		Non-Athanasian,</a:t>
            </a:r>
          </a:p>
          <a:p>
            <a:pPr eaLnBrk="1" hangingPunct="1"/>
            <a:r>
              <a:rPr lang="en-US" sz="1000">
                <a:solidFill>
                  <a:srgbClr val="000000"/>
                </a:solidFill>
                <a:latin typeface="Geneva" charset="0"/>
                <a:ea typeface="ＭＳ Ｐゴシック" charset="0"/>
                <a:cs typeface="ＭＳ Ｐゴシック" charset="0"/>
              </a:rPr>
              <a:t>								Non-Arian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3.  homoios = like, similar           		Moderate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4.  anamoios = unlike                   		Radical Arianism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	The work of the Cappodocians.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made a clear distinction between ousia</a:t>
            </a:r>
          </a:p>
          <a:p>
            <a:pPr eaLnBrk="1" hangingPunct="1"/>
            <a:r>
              <a:rPr lang="en-US" sz="1000">
                <a:solidFill>
                  <a:srgbClr val="000000"/>
                </a:solidFill>
                <a:latin typeface="Geneva" charset="0"/>
                <a:ea typeface="ＭＳ Ｐゴシック" charset="0"/>
                <a:cs typeface="ＭＳ Ｐゴシック" charset="0"/>
              </a:rPr>
              <a:t>and hypostasis. (Basil was the first to affirm</a:t>
            </a:r>
          </a:p>
          <a:p>
            <a:pPr eaLnBrk="1" hangingPunct="1"/>
            <a:r>
              <a:rPr lang="en-US" sz="1000">
                <a:solidFill>
                  <a:srgbClr val="000000"/>
                </a:solidFill>
                <a:latin typeface="Geneva" charset="0"/>
                <a:ea typeface="ＭＳ Ｐゴシック" charset="0"/>
                <a:cs typeface="ＭＳ Ｐゴシック" charset="0"/>
              </a:rPr>
              <a:t>and defend the formula that would lead to</a:t>
            </a:r>
          </a:p>
          <a:p>
            <a:pPr eaLnBrk="1" hangingPunct="1"/>
            <a:r>
              <a:rPr lang="en-US" sz="1000">
                <a:solidFill>
                  <a:srgbClr val="000000"/>
                </a:solidFill>
                <a:latin typeface="Geneva" charset="0"/>
                <a:ea typeface="ＭＳ Ｐゴシック" charset="0"/>
                <a:cs typeface="ＭＳ Ｐゴシック" charset="0"/>
              </a:rPr>
              <a:t>the definitive solution of the Trinitarian</a:t>
            </a:r>
          </a:p>
          <a:p>
            <a:pPr eaLnBrk="1" hangingPunct="1"/>
            <a:r>
              <a:rPr lang="en-US" sz="1000">
                <a:solidFill>
                  <a:srgbClr val="000000"/>
                </a:solidFill>
                <a:latin typeface="Geneva" charset="0"/>
                <a:ea typeface="ＭＳ Ｐゴシック" charset="0"/>
                <a:cs typeface="ＭＳ Ｐゴシック" charset="0"/>
              </a:rPr>
              <a:t>controversy— "one ousia and three</a:t>
            </a:r>
          </a:p>
          <a:p>
            <a:pPr eaLnBrk="1" hangingPunct="1"/>
            <a:r>
              <a:rPr lang="en-US" sz="1000">
                <a:solidFill>
                  <a:srgbClr val="000000"/>
                </a:solidFill>
                <a:latin typeface="Geneva" charset="0"/>
                <a:ea typeface="ＭＳ Ｐゴシック" charset="0"/>
                <a:cs typeface="ＭＳ Ｐゴシック" charset="0"/>
              </a:rPr>
              <a:t>hypostases.")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explained the distinctions in the</a:t>
            </a:r>
          </a:p>
          <a:p>
            <a:pPr eaLnBrk="1" hangingPunct="1"/>
            <a:r>
              <a:rPr lang="en-US" sz="1000">
                <a:solidFill>
                  <a:srgbClr val="000000"/>
                </a:solidFill>
                <a:latin typeface="Geneva" charset="0"/>
                <a:ea typeface="ＭＳ Ｐゴシック" charset="0"/>
                <a:cs typeface="ＭＳ Ｐゴシック" charset="0"/>
              </a:rPr>
              <a:t>Godhead in terms of their interrelationships</a:t>
            </a:r>
          </a:p>
          <a:p>
            <a:pPr eaLnBrk="1" hangingPunct="1"/>
            <a:r>
              <a:rPr lang="en-US" sz="1000">
                <a:solidFill>
                  <a:srgbClr val="000000"/>
                </a:solidFill>
                <a:latin typeface="Geneva" charset="0"/>
                <a:ea typeface="ＭＳ Ｐゴシック" charset="0"/>
                <a:cs typeface="ＭＳ Ｐゴシック" charset="0"/>
              </a:rPr>
              <a:t>(The Father is not generated; the Son is</a:t>
            </a:r>
          </a:p>
          <a:p>
            <a:pPr eaLnBrk="1" hangingPunct="1"/>
            <a:r>
              <a:rPr lang="en-US" sz="1000">
                <a:solidFill>
                  <a:srgbClr val="000000"/>
                </a:solidFill>
                <a:latin typeface="Geneva" charset="0"/>
                <a:ea typeface="ＭＳ Ｐゴシック" charset="0"/>
                <a:cs typeface="ＭＳ Ｐゴシック" charset="0"/>
              </a:rPr>
              <a:t>generated of the Father; the Holy Spirit</a:t>
            </a:r>
          </a:p>
          <a:p>
            <a:pPr eaLnBrk="1" hangingPunct="1"/>
            <a:r>
              <a:rPr lang="en-US" sz="1000">
                <a:solidFill>
                  <a:srgbClr val="000000"/>
                </a:solidFill>
                <a:latin typeface="Geneva" charset="0"/>
                <a:ea typeface="ＭＳ Ｐゴシック" charset="0"/>
                <a:cs typeface="ＭＳ Ｐゴシック" charset="0"/>
              </a:rPr>
              <a:t>proceeds from the Father through the Son).</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They gave more attention to the deity of the</a:t>
            </a:r>
          </a:p>
          <a:p>
            <a:pPr eaLnBrk="1" hangingPunct="1"/>
            <a:r>
              <a:rPr lang="en-US" sz="1000">
                <a:solidFill>
                  <a:srgbClr val="000000"/>
                </a:solidFill>
                <a:latin typeface="Geneva" charset="0"/>
                <a:ea typeface="ＭＳ Ｐゴシック" charset="0"/>
                <a:cs typeface="ＭＳ Ｐゴシック" charset="0"/>
              </a:rPr>
              <a:t>Holy Spirit than had earlier theologians.</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	Basil of Caesarea (d. 379)—He advanced the</a:t>
            </a:r>
          </a:p>
          <a:p>
            <a:pPr eaLnBrk="1" hangingPunct="1"/>
            <a:r>
              <a:rPr lang="en-US" sz="1000">
                <a:solidFill>
                  <a:srgbClr val="000000"/>
                </a:solidFill>
                <a:latin typeface="Geneva" charset="0"/>
                <a:ea typeface="ＭＳ Ｐゴシック" charset="0"/>
                <a:cs typeface="ＭＳ Ｐゴシック" charset="0"/>
              </a:rPr>
              <a:t>trinitarian discussion in the East by</a:t>
            </a:r>
          </a:p>
          <a:p>
            <a:pPr eaLnBrk="1" hangingPunct="1"/>
            <a:r>
              <a:rPr lang="en-US" sz="1000">
                <a:solidFill>
                  <a:srgbClr val="000000"/>
                </a:solidFill>
                <a:latin typeface="Geneva" charset="0"/>
                <a:ea typeface="ＭＳ Ｐゴシック" charset="0"/>
                <a:cs typeface="ＭＳ Ｐゴシック" charset="0"/>
              </a:rPr>
              <a:t>eliminating the confusion over the terms</a:t>
            </a:r>
          </a:p>
          <a:p>
            <a:pPr eaLnBrk="1" hangingPunct="1"/>
            <a:r>
              <a:rPr lang="en-US" sz="1000">
                <a:solidFill>
                  <a:srgbClr val="000000"/>
                </a:solidFill>
                <a:latin typeface="Geneva" charset="0"/>
                <a:ea typeface="ＭＳ Ｐゴシック" charset="0"/>
                <a:cs typeface="ＭＳ Ｐゴシック" charset="0"/>
              </a:rPr>
              <a:t>"essence" and "person". These were seen as</a:t>
            </a:r>
          </a:p>
          <a:p>
            <a:pPr eaLnBrk="1" hangingPunct="1"/>
            <a:r>
              <a:rPr lang="en-US" sz="1000">
                <a:solidFill>
                  <a:srgbClr val="000000"/>
                </a:solidFill>
                <a:latin typeface="Geneva" charset="0"/>
                <a:ea typeface="ＭＳ Ｐゴシック" charset="0"/>
                <a:cs typeface="ＭＳ Ｐゴシック" charset="0"/>
              </a:rPr>
              <a:t>synonymous in the East, distinct and dif-</a:t>
            </a:r>
          </a:p>
          <a:p>
            <a:pPr eaLnBrk="1" hangingPunct="1"/>
            <a:r>
              <a:rPr lang="en-US" sz="1000">
                <a:solidFill>
                  <a:srgbClr val="000000"/>
                </a:solidFill>
                <a:latin typeface="Geneva" charset="0"/>
                <a:ea typeface="ＭＳ Ｐゴシック" charset="0"/>
                <a:cs typeface="ＭＳ Ｐゴシック" charset="0"/>
              </a:rPr>
              <a:t>ferent in the West. The Eastern bishops</a:t>
            </a:r>
          </a:p>
          <a:p>
            <a:pPr eaLnBrk="1" hangingPunct="1"/>
            <a:r>
              <a:rPr lang="en-US" sz="1000">
                <a:solidFill>
                  <a:srgbClr val="000000"/>
                </a:solidFill>
                <a:latin typeface="Geneva" charset="0"/>
                <a:ea typeface="ＭＳ Ｐゴシック" charset="0"/>
                <a:cs typeface="ＭＳ Ｐゴシック" charset="0"/>
              </a:rPr>
              <a:t>thought their counterparts were teaching a</a:t>
            </a:r>
          </a:p>
          <a:p>
            <a:pPr eaLnBrk="1" hangingPunct="1"/>
            <a:r>
              <a:rPr lang="en-US" sz="1000">
                <a:solidFill>
                  <a:srgbClr val="000000"/>
                </a:solidFill>
                <a:latin typeface="Geneva" charset="0"/>
                <a:ea typeface="ＭＳ Ｐゴシック" charset="0"/>
                <a:cs typeface="ＭＳ Ｐゴシック" charset="0"/>
              </a:rPr>
              <a:t>form of modalism. Kung argued that the East</a:t>
            </a:r>
          </a:p>
          <a:p>
            <a:pPr eaLnBrk="1" hangingPunct="1"/>
            <a:r>
              <a:rPr lang="en-US" sz="1000">
                <a:solidFill>
                  <a:srgbClr val="000000"/>
                </a:solidFill>
                <a:latin typeface="Geneva" charset="0"/>
                <a:ea typeface="ＭＳ Ｐゴシック" charset="0"/>
                <a:cs typeface="ＭＳ Ｐゴシック" charset="0"/>
              </a:rPr>
              <a:t>and West discussed the issue from different</a:t>
            </a:r>
          </a:p>
          <a:p>
            <a:pPr eaLnBrk="1" hangingPunct="1"/>
            <a:r>
              <a:rPr lang="en-US" sz="1000">
                <a:solidFill>
                  <a:srgbClr val="000000"/>
                </a:solidFill>
                <a:latin typeface="Geneva" charset="0"/>
                <a:ea typeface="ＭＳ Ｐゴシック" charset="0"/>
                <a:cs typeface="ＭＳ Ｐゴシック" charset="0"/>
              </a:rPr>
              <a:t>stating points. "...for the Latins the</a:t>
            </a:r>
          </a:p>
          <a:p>
            <a:pPr eaLnBrk="1" hangingPunct="1"/>
            <a:r>
              <a:rPr lang="en-US" sz="1000">
                <a:solidFill>
                  <a:srgbClr val="000000"/>
                </a:solidFill>
                <a:latin typeface="Geneva" charset="0"/>
                <a:ea typeface="ＭＳ Ｐゴシック" charset="0"/>
                <a:cs typeface="ＭＳ Ｐゴシック" charset="0"/>
              </a:rPr>
              <a:t>substantial unity was the clear starting point</a:t>
            </a:r>
          </a:p>
          <a:p>
            <a:pPr eaLnBrk="1" hangingPunct="1"/>
            <a:r>
              <a:rPr lang="en-US" sz="1000">
                <a:solidFill>
                  <a:srgbClr val="000000"/>
                </a:solidFill>
                <a:latin typeface="Geneva" charset="0"/>
                <a:ea typeface="ＭＳ Ｐゴシック" charset="0"/>
                <a:cs typeface="ＭＳ Ｐゴシック" charset="0"/>
              </a:rPr>
              <a:t>and the multiplicity was the mystery,</a:t>
            </a:r>
          </a:p>
          <a:p>
            <a:pPr eaLnBrk="1" hangingPunct="1"/>
            <a:r>
              <a:rPr lang="en-US" sz="1000">
                <a:solidFill>
                  <a:srgbClr val="000000"/>
                </a:solidFill>
                <a:latin typeface="Geneva" charset="0"/>
                <a:ea typeface="ＭＳ Ｐゴシック" charset="0"/>
                <a:cs typeface="ＭＳ Ｐゴシック" charset="0"/>
              </a:rPr>
              <a:t>conversely for the Oriental the Trinity of</a:t>
            </a:r>
          </a:p>
          <a:p>
            <a:pPr eaLnBrk="1" hangingPunct="1"/>
            <a:r>
              <a:rPr lang="en-US" sz="1000">
                <a:solidFill>
                  <a:srgbClr val="000000"/>
                </a:solidFill>
                <a:latin typeface="Geneva" charset="0"/>
                <a:ea typeface="ＭＳ Ｐゴシック" charset="0"/>
                <a:cs typeface="ＭＳ Ｐゴシック" charset="0"/>
              </a:rPr>
              <a:t>divine hypostases was the assured starting</a:t>
            </a:r>
          </a:p>
          <a:p>
            <a:pPr eaLnBrk="1" hangingPunct="1"/>
            <a:r>
              <a:rPr lang="en-US" sz="1000">
                <a:solidFill>
                  <a:srgbClr val="000000"/>
                </a:solidFill>
                <a:latin typeface="Geneva" charset="0"/>
                <a:ea typeface="ＭＳ Ｐゴシック" charset="0"/>
                <a:cs typeface="ＭＳ Ｐゴシック" charset="0"/>
              </a:rPr>
              <a:t>point and the unity was the mystery"</a:t>
            </a:r>
          </a:p>
          <a:p>
            <a:pPr eaLnBrk="1" hangingPunct="1"/>
            <a:r>
              <a:rPr lang="en-US" sz="1000">
                <a:solidFill>
                  <a:srgbClr val="000000"/>
                </a:solidFill>
                <a:latin typeface="Geneva" charset="0"/>
                <a:ea typeface="ＭＳ Ｐゴシック" charset="0"/>
                <a:cs typeface="ＭＳ Ｐゴシック" charset="0"/>
              </a:rPr>
              <a:t>(Christianity, 189). Basil wrote (Epistle,</a:t>
            </a:r>
          </a:p>
          <a:p>
            <a:pPr eaLnBrk="1" hangingPunct="1"/>
            <a:r>
              <a:rPr lang="en-US" sz="1000">
                <a:solidFill>
                  <a:srgbClr val="000000"/>
                </a:solidFill>
                <a:latin typeface="Geneva" charset="0"/>
                <a:ea typeface="ＭＳ Ｐゴシック" charset="0"/>
                <a:cs typeface="ＭＳ Ｐゴシック" charset="0"/>
              </a:rPr>
              <a:t>236.6):</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distinction between essence and</a:t>
            </a:r>
          </a:p>
          <a:p>
            <a:pPr eaLnBrk="1" hangingPunct="1"/>
            <a:r>
              <a:rPr lang="en-US" sz="1000">
                <a:solidFill>
                  <a:srgbClr val="000000"/>
                </a:solidFill>
                <a:latin typeface="Geneva" charset="0"/>
                <a:ea typeface="ＭＳ Ｐゴシック" charset="0"/>
                <a:cs typeface="ＭＳ Ｐゴシック" charset="0"/>
              </a:rPr>
              <a:t>persons is the same as that between the</a:t>
            </a:r>
          </a:p>
          <a:p>
            <a:pPr eaLnBrk="1" hangingPunct="1"/>
            <a:r>
              <a:rPr lang="en-US" sz="1000">
                <a:solidFill>
                  <a:srgbClr val="000000"/>
                </a:solidFill>
                <a:latin typeface="Geneva" charset="0"/>
                <a:ea typeface="ＭＳ Ｐゴシック" charset="0"/>
                <a:cs typeface="ＭＳ Ｐゴシック" charset="0"/>
              </a:rPr>
              <a:t>general and the particular; as, for instance,</a:t>
            </a:r>
          </a:p>
          <a:p>
            <a:pPr eaLnBrk="1" hangingPunct="1"/>
            <a:r>
              <a:rPr lang="en-US" sz="1000">
                <a:solidFill>
                  <a:srgbClr val="000000"/>
                </a:solidFill>
                <a:latin typeface="Geneva" charset="0"/>
                <a:ea typeface="ＭＳ Ｐゴシック" charset="0"/>
                <a:cs typeface="ＭＳ Ｐゴシック" charset="0"/>
              </a:rPr>
              <a:t>between the animal and the particular man.</a:t>
            </a:r>
          </a:p>
          <a:p>
            <a:pPr eaLnBrk="1" hangingPunct="1"/>
            <a:r>
              <a:rPr lang="en-US" sz="1000">
                <a:solidFill>
                  <a:srgbClr val="000000"/>
                </a:solidFill>
                <a:latin typeface="Geneva" charset="0"/>
                <a:ea typeface="ＭＳ Ｐゴシック" charset="0"/>
                <a:cs typeface="ＭＳ Ｐゴシック" charset="0"/>
              </a:rPr>
              <a:t>Wherefore, in the case of the Godhead, we</a:t>
            </a:r>
          </a:p>
          <a:p>
            <a:pPr eaLnBrk="1" hangingPunct="1"/>
            <a:r>
              <a:rPr lang="en-US" sz="1000">
                <a:solidFill>
                  <a:srgbClr val="000000"/>
                </a:solidFill>
                <a:latin typeface="Geneva" charset="0"/>
                <a:ea typeface="ＭＳ Ｐゴシック" charset="0"/>
                <a:cs typeface="ＭＳ Ｐゴシック" charset="0"/>
              </a:rPr>
              <a:t>confess one essence or substance so as not</a:t>
            </a:r>
          </a:p>
          <a:p>
            <a:pPr eaLnBrk="1" hangingPunct="1"/>
            <a:r>
              <a:rPr lang="en-US" sz="1000">
                <a:solidFill>
                  <a:srgbClr val="000000"/>
                </a:solidFill>
                <a:latin typeface="Geneva" charset="0"/>
                <a:ea typeface="ＭＳ Ｐゴシック" charset="0"/>
                <a:cs typeface="ＭＳ Ｐゴシック" charset="0"/>
              </a:rPr>
              <a:t>to give a variant definition of existence, but</a:t>
            </a:r>
          </a:p>
          <a:p>
            <a:pPr eaLnBrk="1" hangingPunct="1"/>
            <a:r>
              <a:rPr lang="en-US" sz="1000">
                <a:solidFill>
                  <a:srgbClr val="000000"/>
                </a:solidFill>
                <a:latin typeface="Geneva" charset="0"/>
                <a:ea typeface="ＭＳ Ｐゴシック" charset="0"/>
                <a:cs typeface="ＭＳ Ｐゴシック" charset="0"/>
              </a:rPr>
              <a:t>we confess a particular hypostasis, in order</a:t>
            </a:r>
          </a:p>
          <a:p>
            <a:pPr eaLnBrk="1" hangingPunct="1"/>
            <a:r>
              <a:rPr lang="en-US" sz="1000">
                <a:solidFill>
                  <a:srgbClr val="000000"/>
                </a:solidFill>
                <a:latin typeface="Geneva" charset="0"/>
                <a:ea typeface="ＭＳ Ｐゴシック" charset="0"/>
                <a:cs typeface="ＭＳ Ｐゴシック" charset="0"/>
              </a:rPr>
              <a:t>that our conception of Father, Son and Holy</a:t>
            </a:r>
          </a:p>
          <a:p>
            <a:pPr eaLnBrk="1" hangingPunct="1"/>
            <a:r>
              <a:rPr lang="en-US" sz="1000">
                <a:solidFill>
                  <a:srgbClr val="000000"/>
                </a:solidFill>
                <a:latin typeface="Geneva" charset="0"/>
                <a:ea typeface="ＭＳ Ｐゴシック" charset="0"/>
                <a:cs typeface="ＭＳ Ｐゴシック" charset="0"/>
              </a:rPr>
              <a:t>Spirit may be without confusion and clear. If</a:t>
            </a:r>
          </a:p>
          <a:p>
            <a:pPr eaLnBrk="1" hangingPunct="1"/>
            <a:r>
              <a:rPr lang="en-US" sz="1000">
                <a:solidFill>
                  <a:srgbClr val="000000"/>
                </a:solidFill>
                <a:latin typeface="Geneva" charset="0"/>
                <a:ea typeface="ＭＳ Ｐゴシック" charset="0"/>
                <a:cs typeface="ＭＳ Ｐゴシック" charset="0"/>
              </a:rPr>
              <a:t>we have no distinct perception of the</a:t>
            </a:r>
          </a:p>
          <a:p>
            <a:pPr eaLnBrk="1" hangingPunct="1"/>
            <a:r>
              <a:rPr lang="en-US" sz="1000">
                <a:solidFill>
                  <a:srgbClr val="000000"/>
                </a:solidFill>
                <a:latin typeface="Geneva" charset="0"/>
                <a:ea typeface="ＭＳ Ｐゴシック" charset="0"/>
                <a:cs typeface="ＭＳ Ｐゴシック" charset="0"/>
              </a:rPr>
              <a:t>separate characteristics, namely, fatherhood,</a:t>
            </a:r>
          </a:p>
          <a:p>
            <a:pPr eaLnBrk="1" hangingPunct="1"/>
            <a:r>
              <a:rPr lang="en-US" sz="1000">
                <a:solidFill>
                  <a:srgbClr val="000000"/>
                </a:solidFill>
                <a:latin typeface="Geneva" charset="0"/>
                <a:ea typeface="ＭＳ Ｐゴシック" charset="0"/>
                <a:cs typeface="ＭＳ Ｐゴシック" charset="0"/>
              </a:rPr>
              <a:t>sonship, and sanctification, but form our</a:t>
            </a:r>
          </a:p>
          <a:p>
            <a:pPr eaLnBrk="1" hangingPunct="1"/>
            <a:r>
              <a:rPr lang="en-US" sz="1000">
                <a:solidFill>
                  <a:srgbClr val="000000"/>
                </a:solidFill>
                <a:latin typeface="Geneva" charset="0"/>
                <a:ea typeface="ＭＳ Ｐゴシック" charset="0"/>
                <a:cs typeface="ＭＳ Ｐゴシック" charset="0"/>
              </a:rPr>
              <a:t>conception of God from the general idea of</a:t>
            </a:r>
          </a:p>
          <a:p>
            <a:pPr eaLnBrk="1" hangingPunct="1"/>
            <a:r>
              <a:rPr lang="en-US" sz="1000">
                <a:solidFill>
                  <a:srgbClr val="000000"/>
                </a:solidFill>
                <a:latin typeface="Geneva" charset="0"/>
                <a:ea typeface="ＭＳ Ｐゴシック" charset="0"/>
                <a:cs typeface="ＭＳ Ｐゴシック" charset="0"/>
              </a:rPr>
              <a:t>existence, we cannot possibly give a sound</a:t>
            </a:r>
          </a:p>
          <a:p>
            <a:pPr eaLnBrk="1" hangingPunct="1"/>
            <a:r>
              <a:rPr lang="en-US" sz="1000">
                <a:solidFill>
                  <a:srgbClr val="000000"/>
                </a:solidFill>
                <a:latin typeface="Geneva" charset="0"/>
                <a:ea typeface="ＭＳ Ｐゴシック" charset="0"/>
                <a:cs typeface="ＭＳ Ｐゴシック" charset="0"/>
              </a:rPr>
              <a:t>account of our faith. We must, therefore,</a:t>
            </a:r>
          </a:p>
          <a:p>
            <a:pPr eaLnBrk="1" hangingPunct="1"/>
            <a:r>
              <a:rPr lang="en-US" sz="1000">
                <a:solidFill>
                  <a:srgbClr val="000000"/>
                </a:solidFill>
                <a:latin typeface="Geneva" charset="0"/>
                <a:ea typeface="ＭＳ Ｐゴシック" charset="0"/>
                <a:cs typeface="ＭＳ Ｐゴシック" charset="0"/>
              </a:rPr>
              <a:t>confess the faith by adding the particular to</a:t>
            </a:r>
          </a:p>
          <a:p>
            <a:pPr eaLnBrk="1" hangingPunct="1"/>
            <a:r>
              <a:rPr lang="en-US" sz="1000">
                <a:solidFill>
                  <a:srgbClr val="000000"/>
                </a:solidFill>
                <a:latin typeface="Geneva" charset="0"/>
                <a:ea typeface="ＭＳ Ｐゴシック" charset="0"/>
                <a:cs typeface="ＭＳ Ｐゴシック" charset="0"/>
              </a:rPr>
              <a:t>the common. The Godhead is common; the</a:t>
            </a:r>
          </a:p>
          <a:p>
            <a:pPr eaLnBrk="1" hangingPunct="1"/>
            <a:r>
              <a:rPr lang="en-US" sz="1000">
                <a:solidFill>
                  <a:srgbClr val="000000"/>
                </a:solidFill>
                <a:latin typeface="Geneva" charset="0"/>
                <a:ea typeface="ＭＳ Ｐゴシック" charset="0"/>
                <a:cs typeface="ＭＳ Ｐゴシック" charset="0"/>
              </a:rPr>
              <a:t>fatherhood particular. We must therefore</a:t>
            </a:r>
          </a:p>
          <a:p>
            <a:pPr eaLnBrk="1" hangingPunct="1"/>
            <a:r>
              <a:rPr lang="en-US" sz="1000">
                <a:solidFill>
                  <a:srgbClr val="000000"/>
                </a:solidFill>
                <a:latin typeface="Geneva" charset="0"/>
                <a:ea typeface="ＭＳ Ｐゴシック" charset="0"/>
                <a:cs typeface="ＭＳ Ｐゴシック" charset="0"/>
              </a:rPr>
              <a:t>combine the two and say, "I believe in God</a:t>
            </a:r>
          </a:p>
          <a:p>
            <a:pPr eaLnBrk="1" hangingPunct="1"/>
            <a:r>
              <a:rPr lang="en-US" sz="1000">
                <a:solidFill>
                  <a:srgbClr val="000000"/>
                </a:solidFill>
                <a:latin typeface="Geneva" charset="0"/>
                <a:ea typeface="ＭＳ Ｐゴシック" charset="0"/>
                <a:cs typeface="ＭＳ Ｐゴシック" charset="0"/>
              </a:rPr>
              <a:t>the Father." The like course must be pursued</a:t>
            </a:r>
          </a:p>
          <a:p>
            <a:pPr eaLnBrk="1" hangingPunct="1"/>
            <a:r>
              <a:rPr lang="en-US" sz="1000">
                <a:solidFill>
                  <a:srgbClr val="000000"/>
                </a:solidFill>
                <a:latin typeface="Geneva" charset="0"/>
                <a:ea typeface="ＭＳ Ｐゴシック" charset="0"/>
                <a:cs typeface="ＭＳ Ｐゴシック" charset="0"/>
              </a:rPr>
              <a:t>in the confession of the Son; we must</a:t>
            </a:r>
          </a:p>
          <a:p>
            <a:pPr eaLnBrk="1" hangingPunct="1"/>
            <a:r>
              <a:rPr lang="en-US" sz="1000">
                <a:solidFill>
                  <a:srgbClr val="000000"/>
                </a:solidFill>
                <a:latin typeface="Geneva" charset="0"/>
                <a:ea typeface="ＭＳ Ｐゴシック" charset="0"/>
                <a:cs typeface="ＭＳ Ｐゴシック" charset="0"/>
              </a:rPr>
              <a:t>combine the particular with the common and</a:t>
            </a:r>
          </a:p>
          <a:p>
            <a:pPr eaLnBrk="1" hangingPunct="1"/>
            <a:r>
              <a:rPr lang="en-US" sz="1000">
                <a:solidFill>
                  <a:srgbClr val="000000"/>
                </a:solidFill>
                <a:latin typeface="Geneva" charset="0"/>
                <a:ea typeface="ＭＳ Ｐゴシック" charset="0"/>
                <a:cs typeface="ＭＳ Ｐゴシック" charset="0"/>
              </a:rPr>
              <a:t>say "I believe in God the Son," so in the case</a:t>
            </a:r>
          </a:p>
          <a:p>
            <a:pPr eaLnBrk="1" hangingPunct="1"/>
            <a:r>
              <a:rPr lang="en-US" sz="1000">
                <a:solidFill>
                  <a:srgbClr val="000000"/>
                </a:solidFill>
                <a:latin typeface="Geneva" charset="0"/>
                <a:ea typeface="ＭＳ Ｐゴシック" charset="0"/>
                <a:cs typeface="ＭＳ Ｐゴシック" charset="0"/>
              </a:rPr>
              <a:t>of the Holy Ghost we must make our</a:t>
            </a:r>
          </a:p>
          <a:p>
            <a:pPr eaLnBrk="1" hangingPunct="1"/>
            <a:r>
              <a:rPr lang="en-US" sz="1000">
                <a:solidFill>
                  <a:srgbClr val="000000"/>
                </a:solidFill>
                <a:latin typeface="Geneva" charset="0"/>
                <a:ea typeface="ＭＳ Ｐゴシック" charset="0"/>
                <a:cs typeface="ＭＳ Ｐゴシック" charset="0"/>
              </a:rPr>
              <a:t>utterance conform to the appellation and say</a:t>
            </a:r>
          </a:p>
          <a:p>
            <a:pPr eaLnBrk="1" hangingPunct="1"/>
            <a:r>
              <a:rPr lang="en-US" sz="1000">
                <a:solidFill>
                  <a:srgbClr val="000000"/>
                </a:solidFill>
                <a:latin typeface="Geneva" charset="0"/>
                <a:ea typeface="ＭＳ Ｐゴシック" charset="0"/>
                <a:cs typeface="ＭＳ Ｐゴシック" charset="0"/>
              </a:rPr>
              <a:t>"in God the Holy Ghost." Hence it results</a:t>
            </a:r>
          </a:p>
          <a:p>
            <a:pPr eaLnBrk="1" hangingPunct="1"/>
            <a:r>
              <a:rPr lang="en-US" sz="1000">
                <a:solidFill>
                  <a:srgbClr val="000000"/>
                </a:solidFill>
                <a:latin typeface="Geneva" charset="0"/>
                <a:ea typeface="ＭＳ Ｐゴシック" charset="0"/>
                <a:cs typeface="ＭＳ Ｐゴシック" charset="0"/>
              </a:rPr>
              <a:t>that there is a satisfactory preservation of</a:t>
            </a:r>
          </a:p>
          <a:p>
            <a:pPr eaLnBrk="1" hangingPunct="1"/>
            <a:r>
              <a:rPr lang="en-US" sz="1000">
                <a:solidFill>
                  <a:srgbClr val="000000"/>
                </a:solidFill>
                <a:latin typeface="Geneva" charset="0"/>
                <a:ea typeface="ＭＳ Ｐゴシック" charset="0"/>
                <a:cs typeface="ＭＳ Ｐゴシック" charset="0"/>
              </a:rPr>
              <a:t>the unity by the confession of the one</a:t>
            </a:r>
          </a:p>
          <a:p>
            <a:pPr eaLnBrk="1" hangingPunct="1"/>
            <a:r>
              <a:rPr lang="en-US" sz="1000">
                <a:solidFill>
                  <a:srgbClr val="000000"/>
                </a:solidFill>
                <a:latin typeface="Geneva" charset="0"/>
                <a:ea typeface="ＭＳ Ｐゴシック" charset="0"/>
                <a:cs typeface="ＭＳ Ｐゴシック" charset="0"/>
              </a:rPr>
              <a:t>Godhead, while in the distinction of the</a:t>
            </a:r>
          </a:p>
          <a:p>
            <a:pPr eaLnBrk="1" hangingPunct="1"/>
            <a:r>
              <a:rPr lang="en-US" sz="1000">
                <a:solidFill>
                  <a:srgbClr val="000000"/>
                </a:solidFill>
                <a:latin typeface="Geneva" charset="0"/>
                <a:ea typeface="ＭＳ Ｐゴシック" charset="0"/>
                <a:cs typeface="ＭＳ Ｐゴシック" charset="0"/>
              </a:rPr>
              <a:t>individual properties regarded in each there</a:t>
            </a:r>
          </a:p>
          <a:p>
            <a:pPr eaLnBrk="1" hangingPunct="1"/>
            <a:r>
              <a:rPr lang="en-US" sz="1000">
                <a:solidFill>
                  <a:srgbClr val="000000"/>
                </a:solidFill>
                <a:latin typeface="Geneva" charset="0"/>
                <a:ea typeface="ＭＳ Ｐゴシック" charset="0"/>
                <a:cs typeface="ＭＳ Ｐゴシック" charset="0"/>
              </a:rPr>
              <a:t>is the confession of the peculiar properties</a:t>
            </a:r>
          </a:p>
          <a:p>
            <a:pPr eaLnBrk="1" hangingPunct="1"/>
            <a:r>
              <a:rPr lang="en-US" sz="1000">
                <a:solidFill>
                  <a:srgbClr val="000000"/>
                </a:solidFill>
                <a:latin typeface="Geneva" charset="0"/>
                <a:ea typeface="ＭＳ Ｐゴシック" charset="0"/>
                <a:cs typeface="ＭＳ Ｐゴシック" charset="0"/>
              </a:rPr>
              <a:t>of the Persons. On the other hand those who</a:t>
            </a:r>
          </a:p>
          <a:p>
            <a:pPr eaLnBrk="1" hangingPunct="1"/>
            <a:r>
              <a:rPr lang="en-US" sz="1000">
                <a:solidFill>
                  <a:srgbClr val="000000"/>
                </a:solidFill>
                <a:latin typeface="Geneva" charset="0"/>
                <a:ea typeface="ＭＳ Ｐゴシック" charset="0"/>
                <a:cs typeface="ＭＳ Ｐゴシック" charset="0"/>
              </a:rPr>
              <a:t>identify essence or substance and hypostasis</a:t>
            </a:r>
          </a:p>
          <a:p>
            <a:pPr eaLnBrk="1" hangingPunct="1"/>
            <a:r>
              <a:rPr lang="en-US" sz="1000">
                <a:solidFill>
                  <a:srgbClr val="000000"/>
                </a:solidFill>
                <a:latin typeface="Geneva" charset="0"/>
                <a:ea typeface="ＭＳ Ｐゴシック" charset="0"/>
                <a:cs typeface="ＭＳ Ｐゴシック" charset="0"/>
              </a:rPr>
              <a:t>are compelled to confess only three Persons,</a:t>
            </a:r>
          </a:p>
          <a:p>
            <a:pPr eaLnBrk="1" hangingPunct="1"/>
            <a:r>
              <a:rPr lang="en-US" sz="1000">
                <a:solidFill>
                  <a:srgbClr val="000000"/>
                </a:solidFill>
                <a:latin typeface="Geneva" charset="0"/>
                <a:ea typeface="ＭＳ Ｐゴシック" charset="0"/>
                <a:cs typeface="ＭＳ Ｐゴシック" charset="0"/>
              </a:rPr>
              <a:t>and, in their hesitation to speak of three</a:t>
            </a:r>
          </a:p>
          <a:p>
            <a:pPr eaLnBrk="1" hangingPunct="1"/>
            <a:r>
              <a:rPr lang="en-US" sz="1000">
                <a:solidFill>
                  <a:srgbClr val="000000"/>
                </a:solidFill>
                <a:latin typeface="Geneva" charset="0"/>
                <a:ea typeface="ＭＳ Ｐゴシック" charset="0"/>
                <a:cs typeface="ＭＳ Ｐゴシック" charset="0"/>
              </a:rPr>
              <a:t>hypostases, are convicted of failure to avoid</a:t>
            </a:r>
          </a:p>
          <a:p>
            <a:pPr eaLnBrk="1" hangingPunct="1"/>
            <a:r>
              <a:rPr lang="en-US" sz="1000">
                <a:solidFill>
                  <a:srgbClr val="000000"/>
                </a:solidFill>
                <a:latin typeface="Geneva" charset="0"/>
                <a:ea typeface="ＭＳ Ｐゴシック" charset="0"/>
                <a:cs typeface="ＭＳ Ｐゴシック" charset="0"/>
              </a:rPr>
              <a:t>the error of Sabellius."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iii)	Gregory of Nazianzus (329–89) advanced in</a:t>
            </a:r>
          </a:p>
          <a:p>
            <a:pPr eaLnBrk="1" hangingPunct="1"/>
            <a:r>
              <a:rPr lang="en-US" sz="1000">
                <a:solidFill>
                  <a:srgbClr val="000000"/>
                </a:solidFill>
                <a:latin typeface="Geneva" charset="0"/>
                <a:ea typeface="ＭＳ Ｐゴシック" charset="0"/>
                <a:cs typeface="ＭＳ Ｐゴシック" charset="0"/>
              </a:rPr>
              <a:t>the clarification that Trinitarianism dealt</a:t>
            </a:r>
          </a:p>
          <a:p>
            <a:pPr eaLnBrk="1" hangingPunct="1"/>
            <a:r>
              <a:rPr lang="en-US" sz="1000">
                <a:solidFill>
                  <a:srgbClr val="000000"/>
                </a:solidFill>
                <a:latin typeface="Geneva" charset="0"/>
                <a:ea typeface="ＭＳ Ｐゴシック" charset="0"/>
                <a:cs typeface="ＭＳ Ｐゴシック" charset="0"/>
              </a:rPr>
              <a:t>with the relationship between the persons of</a:t>
            </a:r>
          </a:p>
          <a:p>
            <a:pPr eaLnBrk="1" hangingPunct="1"/>
            <a:r>
              <a:rPr lang="en-US" sz="1000">
                <a:solidFill>
                  <a:srgbClr val="000000"/>
                </a:solidFill>
                <a:latin typeface="Geneva" charset="0"/>
                <a:ea typeface="ＭＳ Ｐゴシック" charset="0"/>
                <a:cs typeface="ＭＳ Ｐゴシック" charset="0"/>
              </a:rPr>
              <a:t>the singular essence; that is, that the terms</a:t>
            </a:r>
          </a:p>
          <a:p>
            <a:pPr eaLnBrk="1" hangingPunct="1"/>
            <a:r>
              <a:rPr lang="en-US" sz="1000">
                <a:solidFill>
                  <a:srgbClr val="000000"/>
                </a:solidFill>
                <a:latin typeface="Geneva" charset="0"/>
                <a:ea typeface="ＭＳ Ｐゴシック" charset="0"/>
                <a:cs typeface="ＭＳ Ｐゴシック" charset="0"/>
              </a:rPr>
              <a:t>"Father, Son and Spirit" denote relationships</a:t>
            </a:r>
          </a:p>
          <a:p>
            <a:pPr eaLnBrk="1" hangingPunct="1"/>
            <a:r>
              <a:rPr lang="en-US" sz="1000">
                <a:solidFill>
                  <a:srgbClr val="000000"/>
                </a:solidFill>
                <a:latin typeface="Geneva" charset="0"/>
                <a:ea typeface="ＭＳ Ｐゴシック" charset="0"/>
                <a:cs typeface="ＭＳ Ｐゴシック" charset="0"/>
              </a:rPr>
              <a:t>(not essence or action). According to</a:t>
            </a:r>
          </a:p>
          <a:p>
            <a:pPr eaLnBrk="1" hangingPunct="1"/>
            <a:r>
              <a:rPr lang="en-US" sz="1000">
                <a:solidFill>
                  <a:srgbClr val="000000"/>
                </a:solidFill>
                <a:latin typeface="Geneva" charset="0"/>
                <a:ea typeface="ＭＳ Ｐゴシック" charset="0"/>
                <a:cs typeface="ＭＳ Ｐゴシック" charset="0"/>
              </a:rPr>
              <a:t>Gregory, the only distinction that can be</a:t>
            </a:r>
          </a:p>
          <a:p>
            <a:pPr eaLnBrk="1" hangingPunct="1"/>
            <a:r>
              <a:rPr lang="en-US" sz="1000">
                <a:solidFill>
                  <a:srgbClr val="000000"/>
                </a:solidFill>
                <a:latin typeface="Geneva" charset="0"/>
                <a:ea typeface="ＭＳ Ｐゴシック" charset="0"/>
                <a:cs typeface="ＭＳ Ｐゴシック" charset="0"/>
              </a:rPr>
              <a:t>established between the three persons of the</a:t>
            </a:r>
          </a:p>
          <a:p>
            <a:pPr eaLnBrk="1" hangingPunct="1"/>
            <a:r>
              <a:rPr lang="en-US" sz="1000">
                <a:solidFill>
                  <a:srgbClr val="000000"/>
                </a:solidFill>
                <a:latin typeface="Geneva" charset="0"/>
                <a:ea typeface="ＭＳ Ｐゴシック" charset="0"/>
                <a:cs typeface="ＭＳ Ｐゴシック" charset="0"/>
              </a:rPr>
              <a:t>Trinity are those which refer to the origin of</a:t>
            </a:r>
          </a:p>
          <a:p>
            <a:pPr eaLnBrk="1" hangingPunct="1"/>
            <a:r>
              <a:rPr lang="en-US" sz="1000">
                <a:solidFill>
                  <a:srgbClr val="000000"/>
                </a:solidFill>
                <a:latin typeface="Geneva" charset="0"/>
                <a:ea typeface="ＭＳ Ｐゴシック" charset="0"/>
                <a:cs typeface="ＭＳ Ｐゴシック" charset="0"/>
              </a:rPr>
              <a:t>each of them (no distinctions in substance).</a:t>
            </a:r>
          </a:p>
          <a:p>
            <a:pPr eaLnBrk="1" hangingPunct="1"/>
            <a:r>
              <a:rPr lang="en-US" sz="1000">
                <a:solidFill>
                  <a:srgbClr val="000000"/>
                </a:solidFill>
                <a:latin typeface="Geneva" charset="0"/>
                <a:ea typeface="ＭＳ Ｐゴシック" charset="0"/>
                <a:cs typeface="ＭＳ Ｐゴシック" charset="0"/>
              </a:rPr>
              <a:t> </a:t>
            </a:r>
          </a:p>
          <a:p>
            <a:pPr eaLnBrk="1" hangingPunct="1"/>
            <a:r>
              <a:rPr lang="en-US" sz="1000">
                <a:solidFill>
                  <a:srgbClr val="000000"/>
                </a:solidFill>
                <a:latin typeface="Geneva" charset="0"/>
                <a:ea typeface="ＭＳ Ｐゴシック" charset="0"/>
                <a:cs typeface="ＭＳ Ｐゴシック" charset="0"/>
              </a:rPr>
              <a:t>He wrote (Oration on Holy Lights, 9, 11):</a:t>
            </a:r>
          </a:p>
          <a:p>
            <a:pPr eaLnBrk="1" hangingPunct="1"/>
            <a:r>
              <a:rPr lang="en-US" sz="1000">
                <a:solidFill>
                  <a:srgbClr val="000000"/>
                </a:solidFill>
                <a:latin typeface="Geneva" charset="0"/>
                <a:ea typeface="ＭＳ Ｐゴシック" charset="0"/>
                <a:cs typeface="ＭＳ Ｐゴシック" charset="0"/>
              </a:rPr>
              <a:t>"And when I speak of God you must be</a:t>
            </a:r>
          </a:p>
          <a:p>
            <a:pPr eaLnBrk="1" hangingPunct="1"/>
            <a:r>
              <a:rPr lang="en-US" sz="1000">
                <a:solidFill>
                  <a:srgbClr val="000000"/>
                </a:solidFill>
                <a:latin typeface="Geneva" charset="0"/>
                <a:ea typeface="ＭＳ Ｐゴシック" charset="0"/>
                <a:cs typeface="ＭＳ Ｐゴシック" charset="0"/>
              </a:rPr>
              <a:t>illumined at once by one flash of light and by</a:t>
            </a:r>
          </a:p>
          <a:p>
            <a:pPr eaLnBrk="1" hangingPunct="1"/>
            <a:r>
              <a:rPr lang="en-US" sz="1000">
                <a:solidFill>
                  <a:srgbClr val="000000"/>
                </a:solidFill>
                <a:latin typeface="Geneva" charset="0"/>
                <a:ea typeface="ＭＳ Ｐゴシック" charset="0"/>
                <a:cs typeface="ＭＳ Ｐゴシック" charset="0"/>
              </a:rPr>
              <a:t>three. Three in Individualities or</a:t>
            </a:r>
          </a:p>
          <a:p>
            <a:pPr eaLnBrk="1" hangingPunct="1"/>
            <a:r>
              <a:rPr lang="en-US" sz="1000">
                <a:solidFill>
                  <a:srgbClr val="000000"/>
                </a:solidFill>
                <a:latin typeface="Geneva" charset="0"/>
                <a:ea typeface="ＭＳ Ｐゴシック" charset="0"/>
                <a:cs typeface="ＭＳ Ｐゴシック" charset="0"/>
              </a:rPr>
              <a:t>Hypostases, if any prefer so to call them, or</a:t>
            </a:r>
          </a:p>
          <a:p>
            <a:pPr eaLnBrk="1" hangingPunct="1"/>
            <a:r>
              <a:rPr lang="en-US" sz="1000">
                <a:solidFill>
                  <a:srgbClr val="000000"/>
                </a:solidFill>
                <a:latin typeface="Geneva" charset="0"/>
                <a:ea typeface="ＭＳ Ｐゴシック" charset="0"/>
                <a:cs typeface="ＭＳ Ｐゴシック" charset="0"/>
              </a:rPr>
              <a:t>persons, for we will not quarrel about names</a:t>
            </a:r>
          </a:p>
          <a:p>
            <a:pPr eaLnBrk="1" hangingPunct="1"/>
            <a:r>
              <a:rPr lang="en-US" sz="1000">
                <a:solidFill>
                  <a:srgbClr val="000000"/>
                </a:solidFill>
                <a:latin typeface="Geneva" charset="0"/>
                <a:ea typeface="ＭＳ Ｐゴシック" charset="0"/>
                <a:cs typeface="ＭＳ Ｐゴシック" charset="0"/>
              </a:rPr>
              <a:t>so long as the syllables amount to the same</a:t>
            </a:r>
          </a:p>
          <a:p>
            <a:pPr eaLnBrk="1" hangingPunct="1"/>
            <a:r>
              <a:rPr lang="en-US" sz="1000">
                <a:solidFill>
                  <a:srgbClr val="000000"/>
                </a:solidFill>
                <a:latin typeface="Geneva" charset="0"/>
                <a:ea typeface="ＭＳ Ｐゴシック" charset="0"/>
                <a:cs typeface="ＭＳ Ｐゴシック" charset="0"/>
              </a:rPr>
              <a:t>meaning; but One in respect of the</a:t>
            </a:r>
          </a:p>
          <a:p>
            <a:pPr eaLnBrk="1" hangingPunct="1"/>
            <a:r>
              <a:rPr lang="en-US" sz="1000">
                <a:solidFill>
                  <a:srgbClr val="000000"/>
                </a:solidFill>
                <a:latin typeface="Geneva" charset="0"/>
                <a:ea typeface="ＭＳ Ｐゴシック" charset="0"/>
                <a:cs typeface="ＭＳ Ｐゴシック" charset="0"/>
              </a:rPr>
              <a:t>Substance—that is, the Godhead. For they</a:t>
            </a:r>
          </a:p>
          <a:p>
            <a:pPr eaLnBrk="1" hangingPunct="1"/>
            <a:r>
              <a:rPr lang="en-US" sz="1000">
                <a:solidFill>
                  <a:srgbClr val="000000"/>
                </a:solidFill>
                <a:latin typeface="Geneva" charset="0"/>
                <a:ea typeface="ＭＳ Ｐゴシック" charset="0"/>
                <a:cs typeface="ＭＳ Ｐゴシック" charset="0"/>
              </a:rPr>
              <a:t>are divided without division, if I may so say;</a:t>
            </a:r>
          </a:p>
          <a:p>
            <a:pPr eaLnBrk="1" hangingPunct="1"/>
            <a:r>
              <a:rPr lang="en-US" sz="1000">
                <a:solidFill>
                  <a:srgbClr val="000000"/>
                </a:solidFill>
                <a:latin typeface="Geneva" charset="0"/>
                <a:ea typeface="ＭＳ Ｐゴシック" charset="0"/>
                <a:cs typeface="ＭＳ Ｐゴシック" charset="0"/>
              </a:rPr>
              <a:t>and they are united in division. For the</a:t>
            </a:r>
          </a:p>
          <a:p>
            <a:pPr eaLnBrk="1" hangingPunct="1"/>
            <a:r>
              <a:rPr lang="en-US" sz="1000">
                <a:solidFill>
                  <a:srgbClr val="000000"/>
                </a:solidFill>
                <a:latin typeface="Geneva" charset="0"/>
                <a:ea typeface="ＭＳ Ｐゴシック" charset="0"/>
                <a:cs typeface="ＭＳ Ｐゴシック" charset="0"/>
              </a:rPr>
              <a:t>Godhead is one in three, and the three are</a:t>
            </a:r>
          </a:p>
          <a:p>
            <a:pPr eaLnBrk="1" hangingPunct="1"/>
            <a:r>
              <a:rPr lang="en-US" sz="1000">
                <a:solidFill>
                  <a:srgbClr val="000000"/>
                </a:solidFill>
                <a:latin typeface="Geneva" charset="0"/>
                <a:ea typeface="ＭＳ Ｐゴシック" charset="0"/>
                <a:cs typeface="ＭＳ Ｐゴシック" charset="0"/>
              </a:rPr>
              <a:t>one, in whom the Godhead is, or to speak</a:t>
            </a:r>
          </a:p>
          <a:p>
            <a:pPr eaLnBrk="1" hangingPunct="1"/>
            <a:r>
              <a:rPr lang="en-US" sz="1000">
                <a:solidFill>
                  <a:srgbClr val="000000"/>
                </a:solidFill>
                <a:latin typeface="Geneva" charset="0"/>
                <a:ea typeface="ＭＳ Ｐゴシック" charset="0"/>
                <a:cs typeface="ＭＳ Ｐゴシック" charset="0"/>
              </a:rPr>
              <a:t>more accurately, Who are the Godhead.</a:t>
            </a:r>
          </a:p>
          <a:p>
            <a:pPr eaLnBrk="1" hangingPunct="1"/>
            <a:r>
              <a:rPr lang="en-US" sz="1000">
                <a:solidFill>
                  <a:srgbClr val="000000"/>
                </a:solidFill>
                <a:latin typeface="Geneva" charset="0"/>
                <a:ea typeface="ＭＳ Ｐゴシック" charset="0"/>
                <a:cs typeface="ＭＳ Ｐゴシック" charset="0"/>
              </a:rPr>
              <a:t>Excesses and defects we will omit, neither</a:t>
            </a:r>
          </a:p>
          <a:p>
            <a:pPr eaLnBrk="1" hangingPunct="1"/>
            <a:r>
              <a:rPr lang="en-US" sz="1000">
                <a:solidFill>
                  <a:srgbClr val="000000"/>
                </a:solidFill>
                <a:latin typeface="Geneva" charset="0"/>
                <a:ea typeface="ＭＳ Ｐゴシック" charset="0"/>
                <a:cs typeface="ＭＳ Ｐゴシック" charset="0"/>
              </a:rPr>
              <a:t>making the Unity a confusion, nor the</a:t>
            </a:r>
          </a:p>
          <a:p>
            <a:pPr eaLnBrk="1" hangingPunct="1"/>
            <a:r>
              <a:rPr lang="en-US" sz="1000">
                <a:solidFill>
                  <a:srgbClr val="000000"/>
                </a:solidFill>
                <a:latin typeface="Geneva" charset="0"/>
                <a:ea typeface="ＭＳ Ｐゴシック" charset="0"/>
                <a:cs typeface="ＭＳ Ｐゴシック" charset="0"/>
              </a:rPr>
              <a:t>division a separation. We would keep</a:t>
            </a:r>
          </a:p>
          <a:p>
            <a:pPr eaLnBrk="1" hangingPunct="1"/>
            <a:r>
              <a:rPr lang="en-US" sz="1000">
                <a:solidFill>
                  <a:srgbClr val="000000"/>
                </a:solidFill>
                <a:latin typeface="Geneva" charset="0"/>
                <a:ea typeface="ＭＳ Ｐゴシック" charset="0"/>
                <a:cs typeface="ＭＳ Ｐゴシック" charset="0"/>
              </a:rPr>
              <a:t>equally free from the confusion of Sabellius</a:t>
            </a:r>
          </a:p>
          <a:p>
            <a:pPr eaLnBrk="1" hangingPunct="1"/>
            <a:r>
              <a:rPr lang="en-US" sz="1000">
                <a:solidFill>
                  <a:srgbClr val="000000"/>
                </a:solidFill>
                <a:latin typeface="Geneva" charset="0"/>
                <a:ea typeface="ＭＳ Ｐゴシック" charset="0"/>
                <a:cs typeface="ＭＳ Ｐゴシック" charset="0"/>
              </a:rPr>
              <a:t>and from the division of Arius, which are</a:t>
            </a:r>
          </a:p>
          <a:p>
            <a:pPr eaLnBrk="1" hangingPunct="1"/>
            <a:r>
              <a:rPr lang="en-US" sz="1000">
                <a:solidFill>
                  <a:srgbClr val="000000"/>
                </a:solidFill>
                <a:latin typeface="Geneva" charset="0"/>
                <a:ea typeface="ＭＳ Ｐゴシック" charset="0"/>
                <a:cs typeface="ＭＳ Ｐゴシック" charset="0"/>
              </a:rPr>
              <a:t>evils diametrically opposed, yet equal in</a:t>
            </a:r>
          </a:p>
          <a:p>
            <a:pPr eaLnBrk="1" hangingPunct="1"/>
            <a:r>
              <a:rPr lang="en-US" sz="1000">
                <a:solidFill>
                  <a:srgbClr val="000000"/>
                </a:solidFill>
                <a:latin typeface="Geneva" charset="0"/>
                <a:ea typeface="ＭＳ Ｐゴシック" charset="0"/>
                <a:cs typeface="ＭＳ Ｐゴシック" charset="0"/>
              </a:rPr>
              <a:t>their wickedness. For what need is there</a:t>
            </a:r>
          </a:p>
          <a:p>
            <a:pPr eaLnBrk="1" hangingPunct="1"/>
            <a:r>
              <a:rPr lang="en-US" sz="1000">
                <a:solidFill>
                  <a:srgbClr val="000000"/>
                </a:solidFill>
                <a:latin typeface="Geneva" charset="0"/>
                <a:ea typeface="ＭＳ Ｐゴシック" charset="0"/>
                <a:cs typeface="ＭＳ Ｐゴシック" charset="0"/>
              </a:rPr>
              <a:t>heretically to fuse God together, or to cut</a:t>
            </a:r>
          </a:p>
          <a:p>
            <a:pPr eaLnBrk="1" hangingPunct="1"/>
            <a:r>
              <a:rPr lang="en-US" sz="1000">
                <a:solidFill>
                  <a:srgbClr val="000000"/>
                </a:solidFill>
                <a:latin typeface="Geneva" charset="0"/>
                <a:ea typeface="ＭＳ Ｐゴシック" charset="0"/>
                <a:cs typeface="ＭＳ Ｐゴシック" charset="0"/>
              </a:rPr>
              <a:t>Him up into inequality?"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iv)	Gregory of Nyssa (d. 395) was taught by</a:t>
            </a:r>
          </a:p>
          <a:p>
            <a:pPr eaLnBrk="1" hangingPunct="1"/>
            <a:r>
              <a:rPr lang="en-US" sz="1000">
                <a:solidFill>
                  <a:srgbClr val="000000"/>
                </a:solidFill>
                <a:latin typeface="Geneva" charset="0"/>
                <a:ea typeface="ＭＳ Ｐゴシック" charset="0"/>
                <a:cs typeface="ＭＳ Ｐゴシック" charset="0"/>
              </a:rPr>
              <a:t>Basil of Caesarea, his brother. His major gift</a:t>
            </a:r>
          </a:p>
          <a:p>
            <a:pPr eaLnBrk="1" hangingPunct="1"/>
            <a:r>
              <a:rPr lang="en-US" sz="1000">
                <a:solidFill>
                  <a:srgbClr val="000000"/>
                </a:solidFill>
                <a:latin typeface="Geneva" charset="0"/>
                <a:ea typeface="ＭＳ Ｐゴシック" charset="0"/>
                <a:cs typeface="ＭＳ Ｐゴシック" charset="0"/>
              </a:rPr>
              <a:t>to the trinitarian debate was that he was able</a:t>
            </a:r>
          </a:p>
          <a:p>
            <a:pPr eaLnBrk="1" hangingPunct="1"/>
            <a:r>
              <a:rPr lang="en-US" sz="1000">
                <a:solidFill>
                  <a:srgbClr val="000000"/>
                </a:solidFill>
                <a:latin typeface="Geneva" charset="0"/>
                <a:ea typeface="ＭＳ Ｐゴシック" charset="0"/>
                <a:cs typeface="ＭＳ Ｐゴシック" charset="0"/>
              </a:rPr>
              <a:t>to defend it from a biblical-philosophical</a:t>
            </a:r>
          </a:p>
          <a:p>
            <a:pPr eaLnBrk="1" hangingPunct="1"/>
            <a:r>
              <a:rPr lang="en-US" sz="1000">
                <a:solidFill>
                  <a:srgbClr val="000000"/>
                </a:solidFill>
                <a:latin typeface="Geneva" charset="0"/>
                <a:ea typeface="ＭＳ Ｐゴシック" charset="0"/>
                <a:cs typeface="ＭＳ Ｐゴシック" charset="0"/>
              </a:rPr>
              <a:t>viewpoint (On the Holy Trinity, On Not</a:t>
            </a:r>
          </a:p>
          <a:p>
            <a:pPr eaLnBrk="1" hangingPunct="1"/>
            <a:r>
              <a:rPr lang="en-US" sz="1000">
                <a:solidFill>
                  <a:srgbClr val="000000"/>
                </a:solidFill>
                <a:latin typeface="Geneva" charset="0"/>
                <a:ea typeface="ＭＳ Ｐゴシック" charset="0"/>
                <a:cs typeface="ＭＳ Ｐゴシック" charset="0"/>
              </a:rPr>
              <a:t>Three Gods).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(e)	The Council of Constantinople (381).</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The Creed of Constantinople: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"We believe in one God, the Father All Governing,</a:t>
            </a:r>
          </a:p>
          <a:p>
            <a:pPr eaLnBrk="1" hangingPunct="1"/>
            <a:r>
              <a:rPr lang="en-US" sz="1000">
                <a:solidFill>
                  <a:srgbClr val="000000"/>
                </a:solidFill>
                <a:latin typeface="Geneva" charset="0"/>
                <a:ea typeface="ＭＳ Ｐゴシック" charset="0"/>
                <a:cs typeface="ＭＳ Ｐゴシック" charset="0"/>
              </a:rPr>
              <a:t>creator of heaven and earth, of all things visible and</a:t>
            </a:r>
          </a:p>
          <a:p>
            <a:pPr eaLnBrk="1" hangingPunct="1"/>
            <a:r>
              <a:rPr lang="en-US" sz="1000">
                <a:solidFill>
                  <a:srgbClr val="000000"/>
                </a:solidFill>
                <a:latin typeface="Geneva" charset="0"/>
                <a:ea typeface="ＭＳ Ｐゴシック" charset="0"/>
                <a:cs typeface="ＭＳ Ｐゴシック" charset="0"/>
              </a:rPr>
              <a:t>invisible;</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one Lord Jesus Christ, the only-begotten</a:t>
            </a:r>
          </a:p>
          <a:p>
            <a:pPr eaLnBrk="1" hangingPunct="1"/>
            <a:r>
              <a:rPr lang="en-US" sz="1000">
                <a:solidFill>
                  <a:srgbClr val="000000"/>
                </a:solidFill>
                <a:latin typeface="Geneva" charset="0"/>
                <a:ea typeface="ＭＳ Ｐゴシック" charset="0"/>
                <a:cs typeface="ＭＳ Ｐゴシック" charset="0"/>
              </a:rPr>
              <a:t>Son of God, begotten from the Father before all</a:t>
            </a:r>
          </a:p>
          <a:p>
            <a:pPr eaLnBrk="1" hangingPunct="1"/>
            <a:r>
              <a:rPr lang="en-US" sz="1000">
                <a:solidFill>
                  <a:srgbClr val="000000"/>
                </a:solidFill>
                <a:latin typeface="Geneva" charset="0"/>
                <a:ea typeface="ＭＳ Ｐゴシック" charset="0"/>
                <a:cs typeface="ＭＳ Ｐゴシック" charset="0"/>
              </a:rPr>
              <a:t>time, Light from Light, true God from true God,</a:t>
            </a:r>
          </a:p>
          <a:p>
            <a:pPr eaLnBrk="1" hangingPunct="1"/>
            <a:r>
              <a:rPr lang="en-US" sz="1000">
                <a:solidFill>
                  <a:srgbClr val="000000"/>
                </a:solidFill>
                <a:latin typeface="Geneva" charset="0"/>
                <a:ea typeface="ＭＳ Ｐゴシック" charset="0"/>
                <a:cs typeface="ＭＳ Ｐゴシック" charset="0"/>
              </a:rPr>
              <a:t>begotten not created, of the same essence as the</a:t>
            </a:r>
          </a:p>
          <a:p>
            <a:pPr eaLnBrk="1" hangingPunct="1"/>
            <a:r>
              <a:rPr lang="en-US" sz="1000">
                <a:solidFill>
                  <a:srgbClr val="000000"/>
                </a:solidFill>
                <a:latin typeface="Geneva" charset="0"/>
                <a:ea typeface="ＭＳ Ｐゴシック" charset="0"/>
                <a:cs typeface="ＭＳ Ｐゴシック" charset="0"/>
              </a:rPr>
              <a:t>Father [homoousion], through Whom all things came</a:t>
            </a:r>
          </a:p>
          <a:p>
            <a:pPr eaLnBrk="1" hangingPunct="1"/>
            <a:r>
              <a:rPr lang="en-US" sz="1000">
                <a:solidFill>
                  <a:srgbClr val="000000"/>
                </a:solidFill>
                <a:latin typeface="Geneva" charset="0"/>
                <a:ea typeface="ＭＳ Ｐゴシック" charset="0"/>
                <a:cs typeface="ＭＳ Ｐゴシック" charset="0"/>
              </a:rPr>
              <a:t>into being, Who for us men and because of our</a:t>
            </a:r>
          </a:p>
          <a:p>
            <a:pPr eaLnBrk="1" hangingPunct="1"/>
            <a:r>
              <a:rPr lang="en-US" sz="1000">
                <a:solidFill>
                  <a:srgbClr val="000000"/>
                </a:solidFill>
                <a:latin typeface="Geneva" charset="0"/>
                <a:ea typeface="ＭＳ Ｐゴシック" charset="0"/>
                <a:cs typeface="ＭＳ Ｐゴシック" charset="0"/>
              </a:rPr>
              <a:t>salvation came down from heaven, and was in-</a:t>
            </a:r>
          </a:p>
          <a:p>
            <a:pPr eaLnBrk="1" hangingPunct="1"/>
            <a:r>
              <a:rPr lang="en-US" sz="1000">
                <a:solidFill>
                  <a:srgbClr val="000000"/>
                </a:solidFill>
                <a:latin typeface="Geneva" charset="0"/>
                <a:ea typeface="ＭＳ Ｐゴシック" charset="0"/>
                <a:cs typeface="ＭＳ Ｐゴシック" charset="0"/>
              </a:rPr>
              <a:t>carnate by the Holy Spirit and the Virgin Mary and</a:t>
            </a:r>
          </a:p>
          <a:p>
            <a:pPr eaLnBrk="1" hangingPunct="1"/>
            <a:r>
              <a:rPr lang="en-US" sz="1000">
                <a:solidFill>
                  <a:srgbClr val="000000"/>
                </a:solidFill>
                <a:latin typeface="Geneva" charset="0"/>
                <a:ea typeface="ＭＳ Ｐゴシック" charset="0"/>
                <a:cs typeface="ＭＳ Ｐゴシック" charset="0"/>
              </a:rPr>
              <a:t>became human. He was crucified for us under</a:t>
            </a:r>
          </a:p>
          <a:p>
            <a:pPr eaLnBrk="1" hangingPunct="1"/>
            <a:r>
              <a:rPr lang="en-US" sz="1000">
                <a:solidFill>
                  <a:srgbClr val="000000"/>
                </a:solidFill>
                <a:latin typeface="Geneva" charset="0"/>
                <a:ea typeface="ＭＳ Ｐゴシック" charset="0"/>
                <a:cs typeface="ＭＳ Ｐゴシック" charset="0"/>
              </a:rPr>
              <a:t>Pontius Pilate, and suffered and was buried, and</a:t>
            </a:r>
          </a:p>
          <a:p>
            <a:pPr eaLnBrk="1" hangingPunct="1"/>
            <a:r>
              <a:rPr lang="en-US" sz="1000">
                <a:solidFill>
                  <a:srgbClr val="000000"/>
                </a:solidFill>
                <a:latin typeface="Geneva" charset="0"/>
                <a:ea typeface="ＭＳ Ｐゴシック" charset="0"/>
                <a:cs typeface="ＭＳ Ｐゴシック" charset="0"/>
              </a:rPr>
              <a:t>rose on the third day, according to the Scriptures,</a:t>
            </a:r>
          </a:p>
          <a:p>
            <a:pPr eaLnBrk="1" hangingPunct="1"/>
            <a:r>
              <a:rPr lang="en-US" sz="1000">
                <a:solidFill>
                  <a:srgbClr val="000000"/>
                </a:solidFill>
                <a:latin typeface="Geneva" charset="0"/>
                <a:ea typeface="ＭＳ Ｐゴシック" charset="0"/>
                <a:cs typeface="ＭＳ Ｐゴシック" charset="0"/>
              </a:rPr>
              <a:t>and ascended to heaven, and sits on the right hand of</a:t>
            </a:r>
          </a:p>
          <a:p>
            <a:pPr eaLnBrk="1" hangingPunct="1"/>
            <a:r>
              <a:rPr lang="en-US" sz="1000">
                <a:solidFill>
                  <a:srgbClr val="000000"/>
                </a:solidFill>
                <a:latin typeface="Geneva" charset="0"/>
                <a:ea typeface="ＭＳ Ｐゴシック" charset="0"/>
                <a:cs typeface="ＭＳ Ｐゴシック" charset="0"/>
              </a:rPr>
              <a:t>the Father, and will come again with glory to judge</a:t>
            </a:r>
          </a:p>
          <a:p>
            <a:pPr eaLnBrk="1" hangingPunct="1"/>
            <a:r>
              <a:rPr lang="en-US" sz="1000">
                <a:solidFill>
                  <a:srgbClr val="000000"/>
                </a:solidFill>
                <a:latin typeface="Geneva" charset="0"/>
                <a:ea typeface="ＭＳ Ｐゴシック" charset="0"/>
                <a:cs typeface="ＭＳ Ｐゴシック" charset="0"/>
              </a:rPr>
              <a:t>the living and the dead. His Kingdom shall have no</a:t>
            </a:r>
          </a:p>
          <a:p>
            <a:pPr eaLnBrk="1" hangingPunct="1"/>
            <a:r>
              <a:rPr lang="en-US" sz="1000">
                <a:solidFill>
                  <a:srgbClr val="000000"/>
                </a:solidFill>
                <a:latin typeface="Geneva" charset="0"/>
                <a:ea typeface="ＭＳ Ｐゴシック" charset="0"/>
                <a:cs typeface="ＭＳ Ｐゴシック" charset="0"/>
              </a:rPr>
              <a:t>end.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And in the Holy Spirit, the Lord and life giver, who</a:t>
            </a:r>
          </a:p>
          <a:p>
            <a:pPr eaLnBrk="1" hangingPunct="1"/>
            <a:r>
              <a:rPr lang="en-US" sz="1000">
                <a:solidFill>
                  <a:srgbClr val="000000"/>
                </a:solidFill>
                <a:latin typeface="Geneva" charset="0"/>
                <a:ea typeface="ＭＳ Ｐゴシック" charset="0"/>
                <a:cs typeface="ＭＳ Ｐゴシック" charset="0"/>
              </a:rPr>
              <a:t>proceeds from the Father, Who is worshiped and</a:t>
            </a:r>
          </a:p>
          <a:p>
            <a:pPr eaLnBrk="1" hangingPunct="1"/>
            <a:r>
              <a:rPr lang="en-US" sz="1000">
                <a:solidFill>
                  <a:srgbClr val="000000"/>
                </a:solidFill>
                <a:latin typeface="Geneva" charset="0"/>
                <a:ea typeface="ＭＳ Ｐゴシック" charset="0"/>
                <a:cs typeface="ＭＳ Ｐゴシック" charset="0"/>
              </a:rPr>
              <a:t>glorified together with the Father and Son, Who</a:t>
            </a:r>
          </a:p>
          <a:p>
            <a:pPr eaLnBrk="1" hangingPunct="1"/>
            <a:r>
              <a:rPr lang="en-US" sz="1000">
                <a:solidFill>
                  <a:srgbClr val="000000"/>
                </a:solidFill>
                <a:latin typeface="Geneva" charset="0"/>
                <a:ea typeface="ＭＳ Ｐゴシック" charset="0"/>
                <a:cs typeface="ＭＳ Ｐゴシック" charset="0"/>
              </a:rPr>
              <a:t>spoke through the prophets; and in one, holy,</a:t>
            </a:r>
          </a:p>
          <a:p>
            <a:pPr eaLnBrk="1" hangingPunct="1"/>
            <a:r>
              <a:rPr lang="en-US" sz="1000">
                <a:solidFill>
                  <a:srgbClr val="000000"/>
                </a:solidFill>
                <a:latin typeface="Geneva" charset="0"/>
                <a:ea typeface="ＭＳ Ｐゴシック" charset="0"/>
                <a:cs typeface="ＭＳ Ｐゴシック" charset="0"/>
              </a:rPr>
              <a:t>catholic, and apostolic Church. We confess one</a:t>
            </a:r>
          </a:p>
          <a:p>
            <a:pPr eaLnBrk="1" hangingPunct="1"/>
            <a:r>
              <a:rPr lang="en-US" sz="1000">
                <a:solidFill>
                  <a:srgbClr val="000000"/>
                </a:solidFill>
                <a:latin typeface="Geneva" charset="0"/>
                <a:ea typeface="ＭＳ Ｐゴシック" charset="0"/>
                <a:cs typeface="ＭＳ Ｐゴシック" charset="0"/>
              </a:rPr>
              <a:t>baptism for the remission of sins. We look forward</a:t>
            </a:r>
          </a:p>
          <a:p>
            <a:pPr eaLnBrk="1" hangingPunct="1"/>
            <a:r>
              <a:rPr lang="en-US" sz="1000">
                <a:solidFill>
                  <a:srgbClr val="000000"/>
                </a:solidFill>
                <a:latin typeface="Geneva" charset="0"/>
                <a:ea typeface="ＭＳ Ｐゴシック" charset="0"/>
                <a:cs typeface="ＭＳ Ｐゴシック" charset="0"/>
              </a:rPr>
              <a:t>to the resurrection of the dead and the life of the</a:t>
            </a:r>
          </a:p>
          <a:p>
            <a:pPr eaLnBrk="1" hangingPunct="1"/>
            <a:r>
              <a:rPr lang="en-US" sz="1000">
                <a:solidFill>
                  <a:srgbClr val="000000"/>
                </a:solidFill>
                <a:latin typeface="Geneva" charset="0"/>
                <a:ea typeface="ＭＳ Ｐゴシック" charset="0"/>
                <a:cs typeface="ＭＳ Ｐゴシック" charset="0"/>
              </a:rPr>
              <a:t>world to come. Amen."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DD942CE-C78B-A74F-A16B-A46BD063B351}" type="slidenum">
              <a:rPr lang="en-US" sz="1200"/>
              <a:pPr eaLnBrk="1" hangingPunct="1"/>
              <a:t>7</a:t>
            </a:fld>
            <a:endParaRPr lang="en-US" sz="1200"/>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(1)	The Apollinarian Controversy and the tendency of Alexandrian Christology.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(a)	Apollonaris (ca. 310–90), bishop of Laodicea and ally of Athanasius.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Jesus = Logos + flesh (unity emphasized, humanity de-emphasized). To Cledonius Gregory of Nazianius wrote (Epistle, 101):</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If anyone has put his trust in Him as a Man without a human mind, he is really bereft of mind, and quite unworthy of salvation. For that which He has not assumed He has not healed; but that which is united to His Godhead is also saved. If only half Adam fell, then that which Christ assumes and saves may be half also; but if the whole of his nature fell, it must be united to the whole nature of Him that was begotten, and so be saved as a whole. Let them not, then begrudge us our complete salvation, or clothe the Savior only with bones and nerves and the portraiture of humanity. For if His Manhood is without soul, even the Arians admit this, that they may attribute His Passion to the Godhead, as that which gives motion to the body is also that which suffers. But if He has a soul, and yet is without a</a:t>
            </a:r>
          </a:p>
          <a:p>
            <a:pPr eaLnBrk="1" hangingPunct="1"/>
            <a:r>
              <a:rPr lang="en-US" sz="1000">
                <a:solidFill>
                  <a:srgbClr val="000000"/>
                </a:solidFill>
                <a:latin typeface="Geneva" charset="0"/>
                <a:ea typeface="ＭＳ Ｐゴシック" charset="0"/>
                <a:cs typeface="ＭＳ Ｐゴシック" charset="0"/>
              </a:rPr>
              <a:t>mind, how is He man, for man is not a mindless animal? And this would necessarily involve that while His form and tabernacle was human, His soul should be that of a horse or an ox, or some other of the brute creation. This, then, would be what He saves; and I have been deceived by the Truth, and led to boast of an honour which had been bestowed upon another. But if His Manhood is intellectual and not without mind, let them cease to be thus really mindless. But, says such an one, the Godhead took the place of the human intellect, which is the most essential part of man. Keep then the whole man, and mingle Godhead therewith, that you may benefit me in my completeness. But, he asserts, He could not contain Two perfect Natures. Not if you only look at Him in a bodily fashion. For a bushel measure will not hold two bushels, nor will the space of one body hold two or more bodies. But if you will look at what is mental and incorporeal, remember that I in my one personality can contain soul and reason and mind and the Holy Spirit; and before me this world, by which I mean the system of things visible and invisible, contained Father, Son, and Holy Ghost.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(b)	The Council of Constantinople (381) and the condemnation of Apollarianism.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"We believe in one God, the Father Almighty, the Maker of heaven and of earth and of all things visible and invisible. And in one Lord Jesus Christ, the Son of God, the Only-begotten, begotten of the Father before all the ages. Light of Light; true God; begotten, not made; of the same substance as the Father; through whom all things were made; who for us men and for our salvation came down from heaven and took flesh of the Holy Spirit and of Mary the Virgin and was made man. He was crucified for us in the time of Pontius Pilate and suffered and was buried; and rose up on the third day, according to the Scriptures; and ascended into heaven, and is seated at the right of the Father, and will come again in glory to judge the living and the dead; of whose kingdom there will be no end. And in the Holy Spirit, the Lord, the Giver of life, who is proceeding from the Father, who together with the Father and the Son is adored and glorified, who spoke through the prophets. In one holy, catholic, and apostolic Church; we confess one Baptist for the remission of sins; and we await the resurrection of the dead and a life of the age to come. Amen. </a:t>
            </a:r>
          </a:p>
          <a:p>
            <a:pPr eaLnBrk="1" hangingPunct="1"/>
            <a:r>
              <a:rPr lang="en-US" sz="1000">
                <a:solidFill>
                  <a:srgbClr val="000000"/>
                </a:solidFill>
                <a:latin typeface="Geneva" charset="0"/>
                <a:ea typeface="ＭＳ Ｐゴシック" charset="0"/>
                <a:cs typeface="ＭＳ Ｐゴシック" charset="0"/>
              </a:rPr>
              <a:t> </a:t>
            </a:r>
          </a:p>
          <a:p>
            <a:pPr eaLnBrk="1" hangingPunct="1"/>
            <a:r>
              <a:rPr lang="en-US" sz="1000">
                <a:solidFill>
                  <a:srgbClr val="000000"/>
                </a:solidFill>
                <a:latin typeface="Geneva" charset="0"/>
                <a:ea typeface="ＭＳ Ｐゴシック" charset="0"/>
                <a:cs typeface="ＭＳ Ｐゴシック" charset="0"/>
              </a:rPr>
              <a:t>	(This was not technically an ecumenical council because no Latin bishops attended. Gregory the Great recognized it as such in the 7th century).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Parenthesis: The third canon of the council ("The bishop of Constantinople shall have the primacy of honor after the Bishop of Rome, because his city is New Rome") was modified by the 28th canon of Chalcedon to mean equal.</a:t>
            </a:r>
          </a:p>
          <a:p>
            <a:pPr eaLnBrk="1" hangingPunct="1"/>
            <a:r>
              <a:rPr lang="en-US" sz="1000">
                <a:solidFill>
                  <a:srgbClr val="000000"/>
                </a:solidFill>
                <a:latin typeface="Geneva" charset="0"/>
                <a:ea typeface="ＭＳ Ｐゴシック" charset="0"/>
                <a:cs typeface="ＭＳ Ｐゴシック" charset="0"/>
              </a:rPr>
              <a:t>Tensions or rivalry between the bishoprics is a theme that continued into the medieval era.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7C6758-B506-B440-88D5-C53DFF155707}" type="slidenum">
              <a:rPr lang="en-US" sz="1200"/>
              <a:pPr eaLnBrk="1" hangingPunct="1"/>
              <a:t>8</a:t>
            </a:fld>
            <a:endParaRPr lang="en-US" sz="1200"/>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000">
                <a:solidFill>
                  <a:srgbClr val="000000"/>
                </a:solidFill>
                <a:latin typeface="Geneva" charset="0"/>
                <a:ea typeface="ＭＳ Ｐゴシック" charset="0"/>
                <a:cs typeface="ＭＳ Ｐゴシック" charset="0"/>
              </a:rPr>
              <a:t>The Nestorian Controversy and the tendency of Antiochene Christology.</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(a)	Nestorious (d. ca. 451), bishop of Constantinople and probably a student of Theodore of Mopsuestia (ca. 350–428).</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Jesus = Logos + complete humanity (humanity emphasized, unit de-emphasized).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Nestorius attacked Cyril of Alexandria</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s teaching concerning Mary as Theotokos ("God bearer" or "mother of God"). Of Nestorius</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views, he is quoted as follows: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"Is Paul a liar when he speaks of the godhead of Christ and says: Without father, without mother, without genealogy</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My good friend, Mary has not born the godhead, for that which is born of flesh is flesh . . . . A creature has not born the Creator, but she bore a man, the organ of divinity; the Holy Ghost did not create God the Word, but with that which was born of the Virgin He prepared for God the Word, a temple, in which He should dwell.</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Whenever the Holy Scriptures make mention of the works of salvation prepared by the Lord, they speak of the birth and suffering, not of the divinity but of the humanity of Christ; therefore, according to a more exact expression the holy Virgin is named the bearer of Christ [Christotokos].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If any one will bring forward the designation, "Theotokos," because the humanity that was born was conjoined with the Word, not because of her who bore, so we say that, although the name is not appropriate to her who bore, for the actual mother must be of the same substance as her child, yet it can be endured in consideration of the fact that the temple, which is inseparably united with God the Word, comes of her.</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Each nature must retain its peculiar attributes, and so we must, in regard to the union, wonderful and exalted far about all understanding, think of one honor and confess one Son. . . . With the one name Christ we designate at the same time two natures  . .</a:t>
            </a:r>
          </a:p>
          <a:p>
            <a:pPr eaLnBrk="1" hangingPunct="1"/>
            <a:r>
              <a:rPr lang="en-US" sz="1000">
                <a:solidFill>
                  <a:srgbClr val="000000"/>
                </a:solidFill>
                <a:latin typeface="Geneva" charset="0"/>
                <a:ea typeface="ＭＳ Ｐゴシック" charset="0"/>
                <a:cs typeface="ＭＳ Ｐゴシック" charset="0"/>
              </a:rPr>
              <a:t>. . The essential characteristics in the nature of the divinity and in the humanity are from all eternity distinguished."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Cyril called a regional synod in Alexandria (430) and condemned his opponent.</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	If any one shall not confess that the Emmanuel is in truth God, and that therefore the holy Virgin is Theotokos, inasmuch as according to the flesh she bore the Word of God made flesh;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II.	If any one shall not confess that the Word of God the Father is united according to hypostasis to flesh, and that with the flesh of His own He is one Christ, the same manifestly God and man at the same time; let him be anathema. </a:t>
            </a:r>
          </a:p>
          <a:p>
            <a:pPr eaLnBrk="1" hangingPunct="1"/>
            <a:endParaRPr lang="en-US" sz="1000">
              <a:solidFill>
                <a:srgbClr val="000000"/>
              </a:solidFill>
              <a:latin typeface="Geneva" charset="0"/>
              <a:ea typeface="ＭＳ Ｐゴシック" charset="0"/>
              <a:cs typeface="ＭＳ Ｐゴシック" charset="0"/>
            </a:endParaRP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III.	If any one after the union divide the hypostases in the one Christ joining them by a connection only, which is according to worthiness or even authority and power, and not rather by a coming together, which is made by a union according to nature;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IV.	If any one divide between the two persons or hypostases the expressions in the evangelical and apostolic writings, or which have been said concerning Christ by the saints, or by Himself concerning Himself, and shall apply some to Him as to a man regarded separately apart from the Word of God, and shall apply others, as appropriate to God only, to the Word of the Father;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V.	If any one dare to say that the Christ is a god-bearing man, and not rather that He is in truth God, as an only Son by nature, because "The Word was made flesh," and hath share in flesh and blood as we have;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VI.	If any one shall dare to say that the Word of God the Father is the God of Christ or the Lord of Christ, and shall not rather confess Him as at the same time both God and man, since according to the Scriptures the Word became flesh; let him be anathema.</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VII.	If any one say that Jesus is, as a man, energized by the Word of God, and that the glory of the Only begotten is attributed to Him as being something else than His own; let him be anathema.</a:t>
            </a:r>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80E5226-308E-C940-A269-4332DEC92763}" type="slidenum">
              <a:rPr lang="en-US" sz="1200"/>
              <a:pPr eaLnBrk="1" hangingPunct="1"/>
              <a:t>9</a:t>
            </a:fld>
            <a:endParaRPr lang="en-US" sz="1200"/>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400" b="1">
                <a:solidFill>
                  <a:srgbClr val="000000"/>
                </a:solidFill>
                <a:latin typeface="Geneva" charset="0"/>
                <a:ea typeface="ＭＳ Ｐゴシック" charset="0"/>
                <a:cs typeface="ＭＳ Ｐゴシック" charset="0"/>
              </a:rPr>
              <a:t>The Eutychian Controversy, an attempt at synthesis.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Jesus = Logos + complete humanity equates into the dissolution of both and the creation of a third being between the two.</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(a)	Eutyches (ca. 378–454) directed a large monastery in Constantinople. He was judged and</a:t>
            </a:r>
          </a:p>
          <a:p>
            <a:pPr eaLnBrk="1" hangingPunct="1"/>
            <a:r>
              <a:rPr lang="en-US" sz="1000">
                <a:solidFill>
                  <a:srgbClr val="000000"/>
                </a:solidFill>
                <a:latin typeface="Geneva" charset="0"/>
                <a:ea typeface="ＭＳ Ｐゴシック" charset="0"/>
                <a:cs typeface="ＭＳ Ｐゴシック" charset="0"/>
              </a:rPr>
              <a:t>excommunicated for his views. J. N. D. Kelley has written (Early Christian Doctrines):</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"What Eutyche</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s actual doctrine was has never been easy to determine.... He declared that </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after the birth of our Lord Jesus Christ I worship one nature, viz.  that of God made flesh and become man</a:t>
            </a:r>
            <a:r>
              <a:rPr lang="ja-JP" altLang="en-US" sz="1000">
                <a:solidFill>
                  <a:srgbClr val="000000"/>
                </a:solidFill>
                <a:latin typeface="Geneva" charset="0"/>
                <a:ea typeface="ＭＳ Ｐゴシック" charset="0"/>
                <a:cs typeface="ＭＳ Ｐゴシック" charset="0"/>
              </a:rPr>
              <a:t>’</a:t>
            </a:r>
            <a:r>
              <a:rPr lang="en-US" sz="1000">
                <a:solidFill>
                  <a:srgbClr val="000000"/>
                </a:solidFill>
                <a:latin typeface="Geneva" charset="0"/>
                <a:ea typeface="ＭＳ Ｐゴシック" charset="0"/>
                <a:cs typeface="ＭＳ Ｐゴシック" charset="0"/>
              </a:rPr>
              <a:t>. He vigorously repudiated the suggestion of two natures in the Incarnate as un-Scriptural and contrary to the teaching of the fathers. Yet he expressly allowed that He was born from the Virgin and was at once perfect God and perfect man. He denied ever having said that His flesh came from heaven, but refused to concede that it was consubstantial with us.... The traditional picture of Eutyches, it is clear, has been formed by picking out certain of his statements and pressing them to their logical conclusion.... In fact he seems to have been a confused and unskilled thinker... blindly rushing forward to defend the unity of Christ against all attempts to divide Him."</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The preceding against Eutyches have been recorded:</a:t>
            </a:r>
          </a:p>
          <a:p>
            <a:pPr eaLnBrk="1" hangingPunct="1"/>
            <a:endParaRPr lang="en-US" sz="1000">
              <a:solidFill>
                <a:srgbClr val="000000"/>
              </a:solidFill>
              <a:latin typeface="Geneva" charset="0"/>
              <a:ea typeface="ＭＳ Ｐゴシック" charset="0"/>
              <a:cs typeface="ＭＳ Ｐゴシック" charset="0"/>
            </a:endParaRPr>
          </a:p>
          <a:p>
            <a:pPr eaLnBrk="1" hangingPunct="1"/>
            <a:r>
              <a:rPr lang="en-US" sz="1000">
                <a:solidFill>
                  <a:srgbClr val="000000"/>
                </a:solidFill>
                <a:latin typeface="Geneva" charset="0"/>
                <a:ea typeface="ＭＳ Ｐゴシック" charset="0"/>
                <a:cs typeface="ＭＳ Ｐゴシック" charset="0"/>
              </a:rPr>
              <a:t>•	Archbishop Flavian said: Do you confess that the one and the same Son, our Lord Jesus Christ, is consubstantial with His Father as to His divinity, and consubstantial with His mother as to His humanity?</a:t>
            </a:r>
          </a:p>
          <a:p>
            <a:pPr eaLnBrk="1" hangingPunct="1"/>
            <a:r>
              <a:rPr lang="en-US" sz="1000">
                <a:solidFill>
                  <a:srgbClr val="000000"/>
                </a:solidFill>
                <a:latin typeface="Geneva" charset="0"/>
                <a:ea typeface="ＭＳ Ｐゴシック" charset="0"/>
                <a:cs typeface="ＭＳ Ｐゴシック" charset="0"/>
              </a:rPr>
              <a:t>•	Eutyches said: When I entrusted myself to your holiness I said that you should not ask me further</a:t>
            </a:r>
          </a:p>
          <a:p>
            <a:pPr eaLnBrk="1" hangingPunct="1"/>
            <a:r>
              <a:rPr lang="en-US" sz="1000">
                <a:solidFill>
                  <a:srgbClr val="000000"/>
                </a:solidFill>
                <a:latin typeface="Geneva" charset="0"/>
                <a:ea typeface="ＭＳ Ｐゴシック" charset="0"/>
                <a:cs typeface="ＭＳ Ｐゴシック" charset="0"/>
              </a:rPr>
              <a:t>what I thought concerning the Father, Son, and Holy Ghost.</a:t>
            </a:r>
          </a:p>
          <a:p>
            <a:pPr eaLnBrk="1" hangingPunct="1"/>
            <a:r>
              <a:rPr lang="en-US" sz="1000">
                <a:solidFill>
                  <a:srgbClr val="000000"/>
                </a:solidFill>
                <a:latin typeface="Geneva" charset="0"/>
                <a:ea typeface="ＭＳ Ｐゴシック" charset="0"/>
                <a:cs typeface="ＭＳ Ｐゴシック" charset="0"/>
              </a:rPr>
              <a:t>•	The archbishop said: Do you confess Christ to be of two natures?</a:t>
            </a:r>
          </a:p>
          <a:p>
            <a:pPr eaLnBrk="1" hangingPunct="1"/>
            <a:r>
              <a:rPr lang="en-US" sz="1000">
                <a:solidFill>
                  <a:srgbClr val="000000"/>
                </a:solidFill>
                <a:latin typeface="Geneva" charset="0"/>
                <a:ea typeface="ＭＳ Ｐゴシック" charset="0"/>
                <a:cs typeface="ＭＳ Ｐゴシック" charset="0"/>
              </a:rPr>
              <a:t>•	Eutyches said: I have never yet presumed to speculate concerning the nature of my God, the Lord of heaven and earth; I confess that I have never said that He is consubstantial with us. Up to the present day I have not said that the body of our Lord and God was consubstantial with us; I confess that the holy Virgin is consubstantial with us, and that of her our God was incarnate. . . .</a:t>
            </a:r>
          </a:p>
          <a:p>
            <a:pPr eaLnBrk="1" hangingPunct="1"/>
            <a:r>
              <a:rPr lang="en-US" sz="1000">
                <a:solidFill>
                  <a:srgbClr val="000000"/>
                </a:solidFill>
                <a:latin typeface="Geneva" charset="0"/>
                <a:ea typeface="ＭＳ Ｐゴシック" charset="0"/>
                <a:cs typeface="ＭＳ Ｐゴシック" charset="0"/>
              </a:rPr>
              <a:t>•	Florentius, the patrician, said: Since the mother is consubstantial with us, doubtless the Son is consubstantial with us.</a:t>
            </a:r>
          </a:p>
          <a:p>
            <a:pPr eaLnBrk="1" hangingPunct="1"/>
            <a:r>
              <a:rPr lang="en-US" sz="1000">
                <a:solidFill>
                  <a:srgbClr val="000000"/>
                </a:solidFill>
                <a:latin typeface="Geneva" charset="0"/>
                <a:ea typeface="ＭＳ Ｐゴシック" charset="0"/>
                <a:cs typeface="ＭＳ Ｐゴシック" charset="0"/>
              </a:rPr>
              <a:t>•	Eutyches said: I have not said, you will notice, that the body of a man became the body of God, but the body was human, and the Lord was incarnate of the Virgin. If you wish that I should add to this that His body is consubstantial with us, I will do this; but I do not understand the term consubstantial in such a way that I do not deny that he is the Son of God.  Formerly I spoke in general not of a consubstantiality according to the flesh; now I will do so, because your Holiness demands it. . . .</a:t>
            </a:r>
          </a:p>
          <a:p>
            <a:pPr eaLnBrk="1" hangingPunct="1"/>
            <a:r>
              <a:rPr lang="en-US" sz="1000">
                <a:solidFill>
                  <a:srgbClr val="000000"/>
                </a:solidFill>
                <a:latin typeface="Geneva" charset="0"/>
                <a:ea typeface="ＭＳ Ｐゴシック" charset="0"/>
                <a:cs typeface="ＭＳ Ｐゴシック" charset="0"/>
              </a:rPr>
              <a:t>•	Florentius said: Do you or do you not confess that our Lord, who is of the Virgin, is consubstantial and</a:t>
            </a:r>
          </a:p>
          <a:p>
            <a:pPr eaLnBrk="1" hangingPunct="1"/>
            <a:r>
              <a:rPr lang="en-US" sz="1000">
                <a:solidFill>
                  <a:srgbClr val="000000"/>
                </a:solidFill>
                <a:latin typeface="Geneva" charset="0"/>
                <a:ea typeface="ＭＳ Ｐゴシック" charset="0"/>
                <a:cs typeface="ＭＳ Ｐゴシック" charset="0"/>
              </a:rPr>
              <a:t>of two natures after the incarnate. </a:t>
            </a:r>
          </a:p>
          <a:p>
            <a:pPr eaLnBrk="1" hangingPunct="1"/>
            <a:r>
              <a:rPr lang="en-US" sz="1000">
                <a:solidFill>
                  <a:srgbClr val="000000"/>
                </a:solidFill>
                <a:latin typeface="Geneva" charset="0"/>
                <a:ea typeface="ＭＳ Ｐゴシック" charset="0"/>
                <a:cs typeface="ＭＳ Ｐゴシック" charset="0"/>
              </a:rPr>
              <a:t>•	Eutyches said: I confess that our Lord was of two natures before the union [i.e., the union of divinity and humanity in the incarnation], but after the union one nature. . . .I follow the teaching of the blessed Cyril and the holy Fathers and the holy Athanasius, because they speak of two natures before the union, but after the union and incarnation they speak not of two natures but of one nature.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Creation (</a:t>
            </a:r>
            <a:r>
              <a:rPr lang="en-US" dirty="0" err="1">
                <a:latin typeface="Arial" charset="0"/>
                <a:ea typeface="ＭＳ Ｐゴシック" charset="0"/>
                <a:cs typeface="ＭＳ Ｐゴシック" charset="0"/>
              </a:rPr>
              <a:t>cr</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020D36-7687-2444-8AAE-0B9AEAF88F39}" type="slidenum">
              <a:rPr lang="en-US"/>
              <a:pPr/>
              <a:t>‹#›</a:t>
            </a:fld>
            <a:endParaRPr lang="en-US"/>
          </a:p>
        </p:txBody>
      </p:sp>
    </p:spTree>
    <p:extLst>
      <p:ext uri="{BB962C8B-B14F-4D97-AF65-F5344CB8AC3E}">
        <p14:creationId xmlns:p14="http://schemas.microsoft.com/office/powerpoint/2010/main" val="65760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FA293A-A8AE-7442-B596-2CA30AD6493E}" type="slidenum">
              <a:rPr lang="en-US"/>
              <a:pPr/>
              <a:t>‹#›</a:t>
            </a:fld>
            <a:endParaRPr lang="en-US"/>
          </a:p>
        </p:txBody>
      </p:sp>
    </p:spTree>
    <p:extLst>
      <p:ext uri="{BB962C8B-B14F-4D97-AF65-F5344CB8AC3E}">
        <p14:creationId xmlns:p14="http://schemas.microsoft.com/office/powerpoint/2010/main" val="1607109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945F80-3592-4541-A66F-2ACE8A2D7E5A}" type="slidenum">
              <a:rPr lang="en-US"/>
              <a:pPr/>
              <a:t>‹#›</a:t>
            </a:fld>
            <a:endParaRPr lang="en-US"/>
          </a:p>
        </p:txBody>
      </p:sp>
    </p:spTree>
    <p:extLst>
      <p:ext uri="{BB962C8B-B14F-4D97-AF65-F5344CB8AC3E}">
        <p14:creationId xmlns:p14="http://schemas.microsoft.com/office/powerpoint/2010/main" val="356280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C45FE3-F8F7-F144-BD8F-EE2DA3F9179B}"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4035598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893D4-3DFA-2646-83A9-5D2E064AAF4E}"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506834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36B774-57AD-F347-B875-7B81EE6C228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580657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06702-93C4-014A-9417-A986FC8F9FCA}"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4127333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A10EE8-2487-1747-970F-C1DCC6D51D95}"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431016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D5D5E3-CEB1-AA47-B06C-4BE03B04261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675004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8EF6E9-7889-3B48-81DB-2CD4716B754B}"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784101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843769-22B6-E440-8B37-F0AD5E3CC769}"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400701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CCDB4A-9151-564F-8328-DC29DBADB9DD}" type="slidenum">
              <a:rPr lang="en-US"/>
              <a:pPr/>
              <a:t>‹#›</a:t>
            </a:fld>
            <a:endParaRPr lang="en-US"/>
          </a:p>
        </p:txBody>
      </p:sp>
    </p:spTree>
    <p:extLst>
      <p:ext uri="{BB962C8B-B14F-4D97-AF65-F5344CB8AC3E}">
        <p14:creationId xmlns:p14="http://schemas.microsoft.com/office/powerpoint/2010/main" val="3667830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CB5D9F-7C00-C64C-89FE-5F42C42C027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4217426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044C0-A195-FD4B-94B0-54F9AF2E6C0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62831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32868A-18B1-1F44-B1D0-C82B802E0224}"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439016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9FC2F88-7423-F948-A5F4-08AEB2E8D7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411696002"/>
      </p:ext>
    </p:extLst>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04E08E24-526D-BC43-9844-B0703BF26A0F}"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39972722"/>
      </p:ext>
    </p:extLst>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CFF30BB3-AC92-2243-B623-DE6941B9234D}"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866118655"/>
      </p:ext>
    </p:extLst>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E865009A-6A41-1942-BD8D-CD5AB3A858C1}"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896958958"/>
      </p:ext>
    </p:extLst>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8"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9" name="Rectangle 1038"/>
          <p:cNvSpPr>
            <a:spLocks noGrp="1" noChangeArrowheads="1"/>
          </p:cNvSpPr>
          <p:nvPr>
            <p:ph type="sldNum" sz="quarter" idx="12"/>
          </p:nvPr>
        </p:nvSpPr>
        <p:spPr/>
        <p:txBody>
          <a:bodyPr/>
          <a:lstStyle>
            <a:lvl1pPr>
              <a:defRPr/>
            </a:lvl1pPr>
          </a:lstStyle>
          <a:p>
            <a:pPr>
              <a:defRPr/>
            </a:pPr>
            <a:fld id="{B09D0FA7-80B4-2646-A739-DA4203AC08E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251896042"/>
      </p:ext>
    </p:extLst>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8"/>
          <p:cNvSpPr>
            <a:spLocks noGrp="1" noChangeArrowheads="1"/>
          </p:cNvSpPr>
          <p:nvPr>
            <p:ph type="sldNum" sz="quarter" idx="12"/>
          </p:nvPr>
        </p:nvSpPr>
        <p:spPr/>
        <p:txBody>
          <a:bodyPr/>
          <a:lstStyle>
            <a:lvl1pPr>
              <a:defRPr/>
            </a:lvl1pPr>
          </a:lstStyle>
          <a:p>
            <a:pPr>
              <a:defRPr/>
            </a:pPr>
            <a:fld id="{EE591D3B-23FE-3243-9F49-066617DADB5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633105322"/>
      </p:ext>
    </p:extLst>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3"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4" name="Rectangle 1038"/>
          <p:cNvSpPr>
            <a:spLocks noGrp="1" noChangeArrowheads="1"/>
          </p:cNvSpPr>
          <p:nvPr>
            <p:ph type="sldNum" sz="quarter" idx="12"/>
          </p:nvPr>
        </p:nvSpPr>
        <p:spPr/>
        <p:txBody>
          <a:bodyPr/>
          <a:lstStyle>
            <a:lvl1pPr>
              <a:defRPr/>
            </a:lvl1pPr>
          </a:lstStyle>
          <a:p>
            <a:pPr>
              <a:defRPr/>
            </a:pPr>
            <a:fld id="{42CF59D7-D47F-594C-8557-ABA7C0724189}"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2489148533"/>
      </p:ext>
    </p:extLst>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EE53DB-FCD0-5848-B020-C968DD28377A}" type="slidenum">
              <a:rPr lang="en-US"/>
              <a:pPr/>
              <a:t>‹#›</a:t>
            </a:fld>
            <a:endParaRPr lang="en-US"/>
          </a:p>
        </p:txBody>
      </p:sp>
    </p:spTree>
    <p:extLst>
      <p:ext uri="{BB962C8B-B14F-4D97-AF65-F5344CB8AC3E}">
        <p14:creationId xmlns:p14="http://schemas.microsoft.com/office/powerpoint/2010/main" val="2529678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FBD75606-22A2-E649-AF17-36023A623B4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334874880"/>
      </p:ext>
    </p:extLst>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7" name="Rectangle 1038"/>
          <p:cNvSpPr>
            <a:spLocks noGrp="1" noChangeArrowheads="1"/>
          </p:cNvSpPr>
          <p:nvPr>
            <p:ph type="sldNum" sz="quarter" idx="12"/>
          </p:nvPr>
        </p:nvSpPr>
        <p:spPr/>
        <p:txBody>
          <a:bodyPr/>
          <a:lstStyle>
            <a:lvl1pPr>
              <a:defRPr/>
            </a:lvl1pPr>
          </a:lstStyle>
          <a:p>
            <a:pPr>
              <a:defRPr/>
            </a:pPr>
            <a:fld id="{6FD0C6DE-1AD8-D84E-80AC-2F402853CDB6}"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513931590"/>
      </p:ext>
    </p:extLst>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F7426063-8E3D-9543-99B2-C05B803EF754}"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1223399816"/>
      </p:ext>
    </p:extLst>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5" name="Rectangle 1037"/>
          <p:cNvSpPr>
            <a:spLocks noGrp="1" noChangeArrowheads="1"/>
          </p:cNvSpPr>
          <p:nvPr>
            <p:ph type="ftr" sz="quarter" idx="11"/>
          </p:nvPr>
        </p:nvSpPr>
        <p:spPr/>
        <p:txBody>
          <a:bodyPr/>
          <a:lstStyle>
            <a:lvl1pPr>
              <a:defRPr/>
            </a:lvl1pPr>
          </a:lstStyle>
          <a:p>
            <a:pPr>
              <a:defRPr/>
            </a:pPr>
            <a:endParaRPr lang="en-US">
              <a:solidFill>
                <a:srgbClr val="FFFFFF"/>
              </a:solidFill>
              <a:latin typeface="Arial"/>
              <a:ea typeface="ＭＳ Ｐゴシック"/>
              <a:cs typeface="ＭＳ Ｐゴシック"/>
            </a:endParaRPr>
          </a:p>
        </p:txBody>
      </p:sp>
      <p:sp>
        <p:nvSpPr>
          <p:cNvPr id="6" name="Rectangle 1038"/>
          <p:cNvSpPr>
            <a:spLocks noGrp="1" noChangeArrowheads="1"/>
          </p:cNvSpPr>
          <p:nvPr>
            <p:ph type="sldNum" sz="quarter" idx="12"/>
          </p:nvPr>
        </p:nvSpPr>
        <p:spPr/>
        <p:txBody>
          <a:bodyPr/>
          <a:lstStyle>
            <a:lvl1pPr>
              <a:defRPr/>
            </a:lvl1pPr>
          </a:lstStyle>
          <a:p>
            <a:pPr>
              <a:defRPr/>
            </a:pPr>
            <a:fld id="{2BE00EC5-33AF-4148-A932-D5D8C17A67F8}" type="slidenum">
              <a:rPr lang="en-US">
                <a:solidFill>
                  <a:srgbClr val="FFFFFF"/>
                </a:solidFill>
                <a:ea typeface="ＭＳ Ｐゴシック"/>
                <a:cs typeface="ＭＳ Ｐゴシック"/>
              </a:rPr>
              <a:pPr>
                <a:defRPr/>
              </a:pPr>
              <a:t>‹#›</a:t>
            </a:fld>
            <a:endParaRPr lang="en-US">
              <a:solidFill>
                <a:srgbClr val="FFFFFF"/>
              </a:solidFill>
              <a:ea typeface="ＭＳ Ｐゴシック"/>
              <a:cs typeface="ＭＳ Ｐゴシック"/>
            </a:endParaRPr>
          </a:p>
        </p:txBody>
      </p:sp>
    </p:spTree>
    <p:extLst>
      <p:ext uri="{BB962C8B-B14F-4D97-AF65-F5344CB8AC3E}">
        <p14:creationId xmlns:p14="http://schemas.microsoft.com/office/powerpoint/2010/main" val="302734748"/>
      </p:ext>
    </p:extLst>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30C07D2-E607-114F-A661-7F685E5A3C43}" type="slidenum">
              <a:rPr lang="en-US" altLang="zh-TW"/>
              <a:pPr>
                <a:defRPr/>
              </a:pPr>
              <a:t>‹#›</a:t>
            </a:fld>
            <a:endParaRPr lang="en-US" altLang="zh-TW"/>
          </a:p>
        </p:txBody>
      </p:sp>
    </p:spTree>
    <p:extLst>
      <p:ext uri="{BB962C8B-B14F-4D97-AF65-F5344CB8AC3E}">
        <p14:creationId xmlns:p14="http://schemas.microsoft.com/office/powerpoint/2010/main" val="2592931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04E6FBB9-1C86-DD46-9C12-6486398DA0D9}" type="slidenum">
              <a:rPr lang="en-US" altLang="zh-TW"/>
              <a:pPr>
                <a:defRPr/>
              </a:pPr>
              <a:t>‹#›</a:t>
            </a:fld>
            <a:endParaRPr lang="en-US" altLang="zh-TW"/>
          </a:p>
        </p:txBody>
      </p:sp>
    </p:spTree>
    <p:extLst>
      <p:ext uri="{BB962C8B-B14F-4D97-AF65-F5344CB8AC3E}">
        <p14:creationId xmlns:p14="http://schemas.microsoft.com/office/powerpoint/2010/main" val="2252181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8E3033E6-B12B-6E43-A100-DEE5094177EA}" type="slidenum">
              <a:rPr lang="en-US" altLang="zh-TW"/>
              <a:pPr>
                <a:defRPr/>
              </a:pPr>
              <a:t>‹#›</a:t>
            </a:fld>
            <a:endParaRPr lang="en-US" altLang="zh-TW"/>
          </a:p>
        </p:txBody>
      </p:sp>
    </p:spTree>
    <p:extLst>
      <p:ext uri="{BB962C8B-B14F-4D97-AF65-F5344CB8AC3E}">
        <p14:creationId xmlns:p14="http://schemas.microsoft.com/office/powerpoint/2010/main" val="4292343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ECD03E04-02B0-DD4B-9D68-8ACDC611102A}" type="slidenum">
              <a:rPr lang="en-US" altLang="zh-TW"/>
              <a:pPr>
                <a:defRPr/>
              </a:pPr>
              <a:t>‹#›</a:t>
            </a:fld>
            <a:endParaRPr lang="en-US" altLang="zh-TW"/>
          </a:p>
        </p:txBody>
      </p:sp>
    </p:spTree>
    <p:extLst>
      <p:ext uri="{BB962C8B-B14F-4D97-AF65-F5344CB8AC3E}">
        <p14:creationId xmlns:p14="http://schemas.microsoft.com/office/powerpoint/2010/main" val="191421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atin typeface="Comic Sans MS" charset="0"/>
              </a:defRPr>
            </a:lvl1pPr>
          </a:lstStyle>
          <a:p>
            <a:pPr>
              <a:defRPr/>
            </a:pPr>
            <a:fld id="{50E3667B-783A-0941-A93C-A7491FF7EDAF}" type="slidenum">
              <a:rPr lang="en-US" altLang="zh-TW"/>
              <a:pPr>
                <a:defRPr/>
              </a:pPr>
              <a:t>‹#›</a:t>
            </a:fld>
            <a:endParaRPr lang="en-US" altLang="zh-TW"/>
          </a:p>
        </p:txBody>
      </p:sp>
    </p:spTree>
    <p:extLst>
      <p:ext uri="{BB962C8B-B14F-4D97-AF65-F5344CB8AC3E}">
        <p14:creationId xmlns:p14="http://schemas.microsoft.com/office/powerpoint/2010/main" val="2239821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atin typeface="Comic Sans MS" charset="0"/>
              </a:defRPr>
            </a:lvl1pPr>
          </a:lstStyle>
          <a:p>
            <a:pPr>
              <a:defRPr/>
            </a:pPr>
            <a:fld id="{C79A1046-B8AD-F34F-B3A1-788B5BFF18F8}" type="slidenum">
              <a:rPr lang="en-US" altLang="zh-TW"/>
              <a:pPr>
                <a:defRPr/>
              </a:pPr>
              <a:t>‹#›</a:t>
            </a:fld>
            <a:endParaRPr lang="en-US" altLang="zh-TW"/>
          </a:p>
        </p:txBody>
      </p:sp>
    </p:spTree>
    <p:extLst>
      <p:ext uri="{BB962C8B-B14F-4D97-AF65-F5344CB8AC3E}">
        <p14:creationId xmlns:p14="http://schemas.microsoft.com/office/powerpoint/2010/main" val="351426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35A4C9B-D5EA-FE45-A6BE-DE455B82C938}" type="slidenum">
              <a:rPr lang="en-US"/>
              <a:pPr/>
              <a:t>‹#›</a:t>
            </a:fld>
            <a:endParaRPr lang="en-US"/>
          </a:p>
        </p:txBody>
      </p:sp>
    </p:spTree>
    <p:extLst>
      <p:ext uri="{BB962C8B-B14F-4D97-AF65-F5344CB8AC3E}">
        <p14:creationId xmlns:p14="http://schemas.microsoft.com/office/powerpoint/2010/main" val="3811413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atin typeface="Comic Sans MS" charset="0"/>
              </a:defRPr>
            </a:lvl1pPr>
          </a:lstStyle>
          <a:p>
            <a:pPr>
              <a:defRPr/>
            </a:pPr>
            <a:fld id="{176F291A-42BA-4C40-9887-FA8CA05A4D0C}" type="slidenum">
              <a:rPr lang="en-US" altLang="zh-TW"/>
              <a:pPr>
                <a:defRPr/>
              </a:pPr>
              <a:t>‹#›</a:t>
            </a:fld>
            <a:endParaRPr lang="en-US" altLang="zh-TW"/>
          </a:p>
        </p:txBody>
      </p:sp>
    </p:spTree>
    <p:extLst>
      <p:ext uri="{BB962C8B-B14F-4D97-AF65-F5344CB8AC3E}">
        <p14:creationId xmlns:p14="http://schemas.microsoft.com/office/powerpoint/2010/main" val="1164942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63747F31-FEA7-E144-8F8E-016FBE29BFAF}" type="slidenum">
              <a:rPr lang="en-US" altLang="zh-TW"/>
              <a:pPr>
                <a:defRPr/>
              </a:pPr>
              <a:t>‹#›</a:t>
            </a:fld>
            <a:endParaRPr lang="en-US" altLang="zh-TW"/>
          </a:p>
        </p:txBody>
      </p:sp>
    </p:spTree>
    <p:extLst>
      <p:ext uri="{BB962C8B-B14F-4D97-AF65-F5344CB8AC3E}">
        <p14:creationId xmlns:p14="http://schemas.microsoft.com/office/powerpoint/2010/main" val="2534988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atin typeface="Comic Sans MS" charset="0"/>
              </a:defRPr>
            </a:lvl1pPr>
          </a:lstStyle>
          <a:p>
            <a:pPr>
              <a:defRPr/>
            </a:pPr>
            <a:fld id="{DBF91A7A-4034-604C-A6F8-16B38DF36296}" type="slidenum">
              <a:rPr lang="en-US" altLang="zh-TW"/>
              <a:pPr>
                <a:defRPr/>
              </a:pPr>
              <a:t>‹#›</a:t>
            </a:fld>
            <a:endParaRPr lang="en-US" altLang="zh-TW"/>
          </a:p>
        </p:txBody>
      </p:sp>
    </p:spTree>
    <p:extLst>
      <p:ext uri="{BB962C8B-B14F-4D97-AF65-F5344CB8AC3E}">
        <p14:creationId xmlns:p14="http://schemas.microsoft.com/office/powerpoint/2010/main" val="2293142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39CFC020-D48F-9F4A-838F-BA7E5D65A1AB}" type="slidenum">
              <a:rPr lang="en-US" altLang="zh-TW"/>
              <a:pPr>
                <a:defRPr/>
              </a:pPr>
              <a:t>‹#›</a:t>
            </a:fld>
            <a:endParaRPr lang="en-US" altLang="zh-TW"/>
          </a:p>
        </p:txBody>
      </p:sp>
    </p:spTree>
    <p:extLst>
      <p:ext uri="{BB962C8B-B14F-4D97-AF65-F5344CB8AC3E}">
        <p14:creationId xmlns:p14="http://schemas.microsoft.com/office/powerpoint/2010/main" val="1829926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Comic Sans MS" charset="0"/>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defRPr>
                <a:latin typeface="Comic Sans MS" charset="0"/>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atin typeface="Comic Sans MS" charset="0"/>
              </a:defRPr>
            </a:lvl1pPr>
          </a:lstStyle>
          <a:p>
            <a:pPr>
              <a:defRPr/>
            </a:pPr>
            <a:fld id="{A8672788-8103-3746-AA7F-1AC7C87454BB}" type="slidenum">
              <a:rPr lang="en-US" altLang="zh-TW"/>
              <a:pPr>
                <a:defRPr/>
              </a:pPr>
              <a:t>‹#›</a:t>
            </a:fld>
            <a:endParaRPr lang="en-US" altLang="zh-TW"/>
          </a:p>
        </p:txBody>
      </p:sp>
    </p:spTree>
    <p:extLst>
      <p:ext uri="{BB962C8B-B14F-4D97-AF65-F5344CB8AC3E}">
        <p14:creationId xmlns:p14="http://schemas.microsoft.com/office/powerpoint/2010/main" val="310633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6F79404-C395-E541-B1B4-488ECDE71D99}" type="slidenum">
              <a:rPr lang="en-US"/>
              <a:pPr/>
              <a:t>‹#›</a:t>
            </a:fld>
            <a:endParaRPr lang="en-US"/>
          </a:p>
        </p:txBody>
      </p:sp>
    </p:spTree>
    <p:extLst>
      <p:ext uri="{BB962C8B-B14F-4D97-AF65-F5344CB8AC3E}">
        <p14:creationId xmlns:p14="http://schemas.microsoft.com/office/powerpoint/2010/main" val="184526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A2F1EA6-B8D7-7A4B-A647-68EE5CBC6D81}" type="slidenum">
              <a:rPr lang="en-US"/>
              <a:pPr/>
              <a:t>‹#›</a:t>
            </a:fld>
            <a:endParaRPr lang="en-US"/>
          </a:p>
        </p:txBody>
      </p:sp>
    </p:spTree>
    <p:extLst>
      <p:ext uri="{BB962C8B-B14F-4D97-AF65-F5344CB8AC3E}">
        <p14:creationId xmlns:p14="http://schemas.microsoft.com/office/powerpoint/2010/main" val="68288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C67C1C5-BAC5-4C47-90B6-5B5F62747AF9}" type="slidenum">
              <a:rPr lang="en-US"/>
              <a:pPr/>
              <a:t>‹#›</a:t>
            </a:fld>
            <a:endParaRPr lang="en-US"/>
          </a:p>
        </p:txBody>
      </p:sp>
    </p:spTree>
    <p:extLst>
      <p:ext uri="{BB962C8B-B14F-4D97-AF65-F5344CB8AC3E}">
        <p14:creationId xmlns:p14="http://schemas.microsoft.com/office/powerpoint/2010/main" val="566766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A959D2-5477-A64A-B4E9-688E45E02288}" type="slidenum">
              <a:rPr lang="en-US"/>
              <a:pPr/>
              <a:t>‹#›</a:t>
            </a:fld>
            <a:endParaRPr lang="en-US"/>
          </a:p>
        </p:txBody>
      </p:sp>
    </p:spTree>
    <p:extLst>
      <p:ext uri="{BB962C8B-B14F-4D97-AF65-F5344CB8AC3E}">
        <p14:creationId xmlns:p14="http://schemas.microsoft.com/office/powerpoint/2010/main" val="122156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9D55D-D648-A64F-9516-627DECF6C082}" type="slidenum">
              <a:rPr lang="en-US"/>
              <a:pPr/>
              <a:t>‹#›</a:t>
            </a:fld>
            <a:endParaRPr lang="en-US"/>
          </a:p>
        </p:txBody>
      </p:sp>
    </p:spTree>
    <p:extLst>
      <p:ext uri="{BB962C8B-B14F-4D97-AF65-F5344CB8AC3E}">
        <p14:creationId xmlns:p14="http://schemas.microsoft.com/office/powerpoint/2010/main" val="112625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DCD6A5B-607D-9541-BB27-D1B6AB9E302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solidFill>
                <a:srgbClr val="000000"/>
              </a:solidFill>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96FFD9D-FB4A-5F4E-86CA-E1E188EF93FA}"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1193328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1026"/>
          <p:cNvGrpSpPr>
            <a:grpSpLocks/>
          </p:cNvGrpSpPr>
          <p:nvPr/>
        </p:nvGrpSpPr>
        <p:grpSpPr bwMode="auto">
          <a:xfrm>
            <a:off x="0" y="3902075"/>
            <a:ext cx="3400425" cy="2949575"/>
            <a:chOff x="0" y="2458"/>
            <a:chExt cx="2142" cy="1858"/>
          </a:xfrm>
        </p:grpSpPr>
        <p:sp>
          <p:nvSpPr>
            <p:cNvPr id="69635"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a:cs typeface="ＭＳ Ｐゴシック"/>
              </a:endParaRPr>
            </a:p>
          </p:txBody>
        </p:sp>
        <p:sp>
          <p:nvSpPr>
            <p:cNvPr id="69636"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a:solidFill>
                  <a:srgbClr val="FFFFFF"/>
                </a:solidFill>
                <a:ea typeface="ＭＳ Ｐゴシック"/>
                <a:cs typeface="ＭＳ Ｐゴシック"/>
              </a:endParaRPr>
            </a:p>
          </p:txBody>
        </p:sp>
        <p:sp>
          <p:nvSpPr>
            <p:cNvPr id="69637"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a:cs typeface="ＭＳ Ｐゴシック"/>
              </a:endParaRPr>
            </a:p>
          </p:txBody>
        </p:sp>
        <p:sp>
          <p:nvSpPr>
            <p:cNvPr id="69638"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solidFill>
                  <a:srgbClr val="FFFFFF"/>
                </a:solidFill>
                <a:ea typeface="ＭＳ Ｐゴシック"/>
                <a:cs typeface="ＭＳ Ｐゴシック"/>
              </a:endParaRPr>
            </a:p>
          </p:txBody>
        </p:sp>
        <p:sp>
          <p:nvSpPr>
            <p:cNvPr id="12300"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solidFill>
                  <a:srgbClr val="FFFFFF"/>
                </a:solidFill>
              </a:endParaRPr>
            </a:p>
          </p:txBody>
        </p:sp>
        <p:sp>
          <p:nvSpPr>
            <p:cNvPr id="12301"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solidFill>
                  <a:srgbClr val="FFFFFF"/>
                </a:solidFill>
              </a:endParaRPr>
            </a:p>
          </p:txBody>
        </p:sp>
        <p:sp>
          <p:nvSpPr>
            <p:cNvPr id="12302"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solidFill>
                  <a:srgbClr val="FFFFFF"/>
                </a:solidFill>
              </a:endParaRPr>
            </a:p>
          </p:txBody>
        </p:sp>
      </p:grpSp>
      <p:sp>
        <p:nvSpPr>
          <p:cNvPr id="12291"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292" name="Rectangle 1035"/>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44"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a:defRPr/>
            </a:pPr>
            <a:endParaRPr lang="en-US">
              <a:solidFill>
                <a:srgbClr val="FFFFFF"/>
              </a:solidFill>
              <a:latin typeface="Arial"/>
              <a:ea typeface="ＭＳ Ｐゴシック"/>
              <a:cs typeface="ＭＳ Ｐゴシック"/>
            </a:endParaRPr>
          </a:p>
        </p:txBody>
      </p:sp>
      <p:sp>
        <p:nvSpPr>
          <p:cNvPr id="69645"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a:defRPr/>
            </a:pPr>
            <a:endParaRPr lang="en-US">
              <a:solidFill>
                <a:srgbClr val="FFFFFF"/>
              </a:solidFill>
              <a:latin typeface="Arial"/>
              <a:ea typeface="ＭＳ Ｐゴシック"/>
              <a:cs typeface="ＭＳ Ｐゴシック"/>
            </a:endParaRPr>
          </a:p>
        </p:txBody>
      </p:sp>
      <p:sp>
        <p:nvSpPr>
          <p:cNvPr id="69646"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a:defRPr/>
            </a:pPr>
            <a:fld id="{45A1939A-D539-BB44-A871-6200AEFCC1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499809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454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新細明體" charset="0"/>
                <a:cs typeface="新細明體" charset="0"/>
              </a:defRPr>
            </a:lvl1pPr>
          </a:lstStyle>
          <a:p>
            <a:pPr>
              <a:defRPr/>
            </a:pPr>
            <a:endParaRPr lang="en-US" altLang="zh-TW"/>
          </a:p>
        </p:txBody>
      </p:sp>
      <p:sp>
        <p:nvSpPr>
          <p:cNvPr id="1454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新細明體" charset="0"/>
                <a:cs typeface="新細明體" charset="0"/>
              </a:defRPr>
            </a:lvl1pPr>
          </a:lstStyle>
          <a:p>
            <a:pPr>
              <a:defRPr/>
            </a:pPr>
            <a:endParaRPr lang="en-US" altLang="zh-TW"/>
          </a:p>
        </p:txBody>
      </p:sp>
      <p:sp>
        <p:nvSpPr>
          <p:cNvPr id="1454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新細明體" charset="0"/>
                <a:cs typeface="新細明體" charset="0"/>
              </a:defRPr>
            </a:lvl1pPr>
          </a:lstStyle>
          <a:p>
            <a:pPr>
              <a:defRPr/>
            </a:pPr>
            <a:fld id="{8B1832C5-3FF4-114A-8F14-E7B73B0A9A84}" type="slidenum">
              <a:rPr lang="en-US" altLang="zh-TW"/>
              <a:pPr>
                <a:defRPr/>
              </a:pPr>
              <a:t>‹#›</a:t>
            </a:fld>
            <a:endParaRPr lang="en-US" altLang="zh-TW"/>
          </a:p>
        </p:txBody>
      </p:sp>
    </p:spTree>
    <p:extLst>
      <p:ext uri="{BB962C8B-B14F-4D97-AF65-F5344CB8AC3E}">
        <p14:creationId xmlns:p14="http://schemas.microsoft.com/office/powerpoint/2010/main" val="1741201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989624"/>
            <a:ext cx="9144000" cy="4798665"/>
          </a:xfrm>
          <a:prstGeom prst="rect">
            <a:avLst/>
          </a:prstGeom>
        </p:spPr>
      </p:pic>
      <p:sp>
        <p:nvSpPr>
          <p:cNvPr id="1433602" name="Rectangle 5"/>
          <p:cNvSpPr>
            <a:spLocks noGrp="1" noChangeArrowheads="1"/>
          </p:cNvSpPr>
          <p:nvPr>
            <p:ph type="title"/>
          </p:nvPr>
        </p:nvSpPr>
        <p:spPr>
          <a:xfrm>
            <a:off x="0" y="0"/>
            <a:ext cx="9144000" cy="884320"/>
          </a:xfrm>
        </p:spPr>
        <p:txBody>
          <a:bodyPr/>
          <a:lstStyle/>
          <a:p>
            <a:r>
              <a:rPr lang="en-US" sz="4800" b="1" dirty="0">
                <a:solidFill>
                  <a:schemeClr val="bg1"/>
                </a:solidFill>
                <a:effectLst>
                  <a:glow rad="127000">
                    <a:schemeClr val="tx2"/>
                  </a:glow>
                </a:effectLst>
                <a:latin typeface="Arial"/>
                <a:ea typeface="ＭＳ Ｐゴシック" charset="0"/>
                <a:cs typeface="Arial"/>
              </a:rPr>
              <a:t>Christological Controversies</a:t>
            </a:r>
          </a:p>
        </p:txBody>
      </p:sp>
      <p:sp>
        <p:nvSpPr>
          <p:cNvPr id="6" name="Rectangle 5"/>
          <p:cNvSpPr>
            <a:spLocks noChangeArrowheads="1"/>
          </p:cNvSpPr>
          <p:nvPr/>
        </p:nvSpPr>
        <p:spPr bwMode="auto">
          <a:xfrm>
            <a:off x="0" y="5363459"/>
            <a:ext cx="9144000" cy="1505676"/>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457200" fontAlgn="auto">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ヒラギノ角ゴ Pro W3"/>
                <a:cs typeface="Arial"/>
              </a:rPr>
              <a:t>Designed &amp; Taught by Hudson Davis, PhD 2012</a:t>
            </a:r>
          </a:p>
          <a:p>
            <a:pPr algn="ctr" defTabSz="457200" fontAlgn="auto">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ヒラギノ角ゴ Pro W3"/>
                <a:cs typeface="Arial"/>
              </a:rPr>
              <a:t>Saint Louis University, Missouri </a:t>
            </a:r>
            <a:br>
              <a:rPr lang="en-US" sz="2000" b="1" kern="0" dirty="0">
                <a:solidFill>
                  <a:srgbClr val="FFFFFF"/>
                </a:solidFill>
                <a:effectLst>
                  <a:outerShdw blurRad="38100" dist="38100" dir="2700000" algn="tl">
                    <a:srgbClr val="000000"/>
                  </a:outerShdw>
                </a:effectLst>
                <a:latin typeface="Arial"/>
                <a:ea typeface="ヒラギノ角ゴ Pro W3"/>
                <a:cs typeface="Arial"/>
              </a:rPr>
            </a:br>
            <a:r>
              <a:rPr lang="en-US" sz="2000" b="1" kern="0" dirty="0">
                <a:solidFill>
                  <a:srgbClr val="FFFFFF"/>
                </a:solidFill>
                <a:effectLst>
                  <a:outerShdw blurRad="38100" dist="38100" dir="2700000" algn="tl">
                    <a:srgbClr val="000000"/>
                  </a:outerShdw>
                </a:effectLst>
                <a:latin typeface="Arial"/>
                <a:ea typeface="ヒラギノ角ゴ Pro W3"/>
                <a:cs typeface="Arial"/>
              </a:rPr>
              <a:t>Edited &amp; Uploaded by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endParaRPr lang="en-US" sz="2000" b="1" kern="0" dirty="0">
              <a:solidFill>
                <a:srgbClr val="FFFFFF"/>
              </a:solidFill>
              <a:effectLst>
                <a:outerShdw blurRad="38100" dist="38100" dir="2700000" algn="tl">
                  <a:srgbClr val="000000"/>
                </a:outerShdw>
              </a:effectLst>
              <a:latin typeface="Arial"/>
              <a:ea typeface="ヒラギノ角ゴ Pro W3"/>
              <a:cs typeface="Arial"/>
            </a:endParaRPr>
          </a:p>
        </p:txBody>
      </p:sp>
      <p:sp>
        <p:nvSpPr>
          <p:cNvPr id="5" name="Rectangle 2"/>
          <p:cNvSpPr txBox="1">
            <a:spLocks noChangeArrowheads="1"/>
          </p:cNvSpPr>
          <p:nvPr/>
        </p:nvSpPr>
        <p:spPr bwMode="auto">
          <a:xfrm>
            <a:off x="-19534" y="918308"/>
            <a:ext cx="9144000" cy="586154"/>
          </a:xfrm>
          <a:prstGeom prst="rect">
            <a:avLst/>
          </a:prstGeom>
          <a:solidFill>
            <a:srgbClr val="000000"/>
          </a:solidFill>
          <a:ln>
            <a:noFill/>
          </a:ln>
          <a:effectLst>
            <a:outerShdw blurRad="63500" dist="35921" dir="2700000" algn="ctr" rotWithShape="0">
              <a:schemeClr val="tx2">
                <a:alpha val="74998"/>
              </a:schemeClr>
            </a:outerShdw>
          </a:effectLst>
          <a:extLs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i="1" dirty="0">
                <a:solidFill>
                  <a:srgbClr val="FFFFFF"/>
                </a:solidFill>
              </a:rPr>
              <a:t>Christology: The Person &amp; Work of Jesus</a:t>
            </a:r>
            <a:r>
              <a:rPr lang="en-SG" sz="3200" i="1" dirty="0">
                <a:solidFill>
                  <a:srgbClr val="FFFFFF"/>
                </a:solidFill>
              </a:rPr>
              <a:t> </a:t>
            </a:r>
            <a:endParaRPr lang="en-US" sz="3200" b="1" i="1" dirty="0">
              <a:solidFill>
                <a:srgbClr val="FFFFFF"/>
              </a:solidFill>
              <a:effectLst>
                <a:glow rad="127000">
                  <a:srgbClr val="000000"/>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024748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4419600" y="2806700"/>
            <a:ext cx="16256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 and HUMAN NATURE</a:t>
            </a:r>
          </a:p>
        </p:txBody>
      </p:sp>
      <p:sp>
        <p:nvSpPr>
          <p:cNvPr id="69638" name="Text Box 6"/>
          <p:cNvSpPr txBox="1">
            <a:spLocks noChangeArrowheads="1"/>
          </p:cNvSpPr>
          <p:nvPr/>
        </p:nvSpPr>
        <p:spPr bwMode="auto">
          <a:xfrm>
            <a:off x="457200" y="1508125"/>
            <a:ext cx="5029200" cy="15525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charset="0"/>
              <a:buChar char="•"/>
            </a:pPr>
            <a:r>
              <a:rPr lang="en-US" b="1">
                <a:effectLst>
                  <a:outerShdw blurRad="38100" dist="38100" dir="2700000" algn="tl">
                    <a:srgbClr val="DDDDDD"/>
                  </a:outerShdw>
                </a:effectLst>
              </a:rPr>
              <a:t>  The Son is God from eternity</a:t>
            </a:r>
          </a:p>
          <a:p>
            <a:pPr eaLnBrk="1" hangingPunct="1">
              <a:buFont typeface="Times" charset="0"/>
              <a:buChar char="•"/>
            </a:pPr>
            <a:r>
              <a:rPr lang="en-US" b="1">
                <a:effectLst>
                  <a:outerShdw blurRad="38100" dist="38100" dir="2700000" algn="tl">
                    <a:srgbClr val="DDDDDD"/>
                  </a:outerShdw>
                </a:effectLst>
              </a:rPr>
              <a:t>  Both divine and human natures</a:t>
            </a:r>
          </a:p>
          <a:p>
            <a:pPr eaLnBrk="1" hangingPunct="1">
              <a:buFont typeface="Times" charset="0"/>
              <a:buChar char="•"/>
            </a:pPr>
            <a:r>
              <a:rPr lang="en-US" b="1">
                <a:effectLst>
                  <a:outerShdw blurRad="38100" dist="38100" dir="2700000" algn="tl">
                    <a:srgbClr val="DDDDDD"/>
                  </a:outerShdw>
                </a:effectLst>
              </a:rPr>
              <a:t>  Undivided</a:t>
            </a:r>
          </a:p>
          <a:p>
            <a:pPr eaLnBrk="1" hangingPunct="1">
              <a:buFont typeface="Times" charset="0"/>
              <a:buChar char="•"/>
            </a:pPr>
            <a:r>
              <a:rPr lang="en-US" b="1">
                <a:effectLst>
                  <a:outerShdw blurRad="38100" dist="38100" dir="2700000" algn="tl">
                    <a:srgbClr val="DDDDDD"/>
                  </a:outerShdw>
                </a:effectLst>
              </a:rPr>
              <a:t>  Unmingled</a:t>
            </a:r>
          </a:p>
        </p:txBody>
      </p:sp>
      <p:sp>
        <p:nvSpPr>
          <p:cNvPr id="32772" name="Text Box 10"/>
          <p:cNvSpPr txBox="1">
            <a:spLocks noChangeArrowheads="1"/>
          </p:cNvSpPr>
          <p:nvPr/>
        </p:nvSpPr>
        <p:spPr bwMode="auto">
          <a:xfrm>
            <a:off x="304800" y="6096000"/>
            <a:ext cx="3562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One Person: Two Natures</a:t>
            </a:r>
          </a:p>
        </p:txBody>
      </p:sp>
      <p:sp>
        <p:nvSpPr>
          <p:cNvPr id="32773" name="WordArt 11"/>
          <p:cNvSpPr>
            <a:spLocks noChangeArrowheads="1" noChangeShapeType="1" noTextEdit="1"/>
          </p:cNvSpPr>
          <p:nvPr/>
        </p:nvSpPr>
        <p:spPr bwMode="auto">
          <a:xfrm>
            <a:off x="533400" y="457200"/>
            <a:ext cx="5638800" cy="11430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Christian Orthodoxy</a:t>
            </a:r>
          </a:p>
        </p:txBody>
      </p:sp>
      <p:pic>
        <p:nvPicPr>
          <p:cNvPr id="32774" name="Picture 2" descr="ManOutline.gif                                                 0003851AHudson1                        B794A01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16663" y="855663"/>
            <a:ext cx="1712912" cy="531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P spid="6963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711200" y="1524000"/>
            <a:ext cx="7950200" cy="4127500"/>
          </a:xfrm>
        </p:spPr>
        <p:txBody>
          <a:bodyPr/>
          <a:lstStyle/>
          <a:p>
            <a:pPr eaLnBrk="1" hangingPunct="1"/>
            <a:r>
              <a:rPr lang="en-US">
                <a:latin typeface="Times New Roman" charset="0"/>
                <a:ea typeface="ＭＳ Ｐゴシック" charset="0"/>
                <a:cs typeface="ＭＳ Ｐゴシック" charset="0"/>
              </a:rPr>
              <a:t>Gnosticism – divine but not material, the </a:t>
            </a:r>
            <a:r>
              <a:rPr lang="en-US" b="1">
                <a:latin typeface="Times New Roman" charset="0"/>
                <a:ea typeface="ＭＳ Ｐゴシック" charset="0"/>
                <a:cs typeface="ＭＳ Ｐゴシック" charset="0"/>
              </a:rPr>
              <a:t>spirit is good </a:t>
            </a:r>
            <a:r>
              <a:rPr lang="en-US">
                <a:latin typeface="Times New Roman" charset="0"/>
                <a:ea typeface="ＭＳ Ｐゴシック" charset="0"/>
                <a:cs typeface="ＭＳ Ｐゴシック" charset="0"/>
              </a:rPr>
              <a:t>but the </a:t>
            </a:r>
            <a:r>
              <a:rPr lang="en-US" b="1">
                <a:latin typeface="Times New Roman" charset="0"/>
                <a:ea typeface="ＭＳ Ｐゴシック" charset="0"/>
                <a:cs typeface="ＭＳ Ｐゴシック" charset="0"/>
              </a:rPr>
              <a:t>body is bad</a:t>
            </a:r>
          </a:p>
          <a:p>
            <a:pPr eaLnBrk="1" hangingPunct="1"/>
            <a:r>
              <a:rPr lang="en-US">
                <a:latin typeface="Times New Roman" charset="0"/>
                <a:ea typeface="ＭＳ Ｐゴシック" charset="0"/>
                <a:cs typeface="ＭＳ Ｐゴシック" charset="0"/>
              </a:rPr>
              <a:t>Docetism – divine and only </a:t>
            </a:r>
            <a:r>
              <a:rPr lang="ja-JP" altLang="en-US">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seemed</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 to have a body</a:t>
            </a:r>
          </a:p>
          <a:p>
            <a:pPr eaLnBrk="1" hangingPunct="1"/>
            <a:r>
              <a:rPr lang="en-US">
                <a:latin typeface="Times New Roman" charset="0"/>
                <a:ea typeface="ＭＳ Ｐゴシック" charset="0"/>
                <a:cs typeface="ＭＳ Ｐゴシック" charset="0"/>
              </a:rPr>
              <a:t>Arianism – divine but only a </a:t>
            </a:r>
            <a:r>
              <a:rPr lang="en-US" b="1">
                <a:latin typeface="Times New Roman" charset="0"/>
                <a:ea typeface="ＭＳ Ｐゴシック" charset="0"/>
                <a:cs typeface="ＭＳ Ｐゴシック" charset="0"/>
              </a:rPr>
              <a:t>lesser God</a:t>
            </a:r>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Apollinarianism – divine mind in a human body or </a:t>
            </a:r>
            <a:r>
              <a:rPr lang="en-US" b="1" u="sng">
                <a:latin typeface="Times New Roman" charset="0"/>
                <a:ea typeface="ＭＳ Ｐゴシック" charset="0"/>
                <a:cs typeface="ＭＳ Ｐゴシック" charset="0"/>
              </a:rPr>
              <a:t>shell</a:t>
            </a:r>
            <a:endParaRPr lang="en-US">
              <a:latin typeface="Times New Roman" charset="0"/>
              <a:ea typeface="ＭＳ Ｐゴシック" charset="0"/>
              <a:cs typeface="ＭＳ Ｐゴシック" charset="0"/>
            </a:endParaRPr>
          </a:p>
        </p:txBody>
      </p:sp>
      <p:sp>
        <p:nvSpPr>
          <p:cNvPr id="33795" name="WordArt 4"/>
          <p:cNvSpPr>
            <a:spLocks noChangeArrowheads="1" noChangeShapeType="1" noTextEdit="1"/>
          </p:cNvSpPr>
          <p:nvPr/>
        </p:nvSpPr>
        <p:spPr bwMode="auto">
          <a:xfrm>
            <a:off x="838200" y="215900"/>
            <a:ext cx="7899400" cy="9906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Christological Controversy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711200" y="1524000"/>
            <a:ext cx="7950200" cy="2303463"/>
          </a:xfrm>
        </p:spPr>
        <p:txBody>
          <a:bodyPr/>
          <a:lstStyle/>
          <a:p>
            <a:pPr eaLnBrk="1" hangingPunct="1"/>
            <a:r>
              <a:rPr lang="en-US">
                <a:latin typeface="Times New Roman" charset="0"/>
                <a:ea typeface="ＭＳ Ｐゴシック" charset="0"/>
                <a:cs typeface="ＭＳ Ｐゴシック" charset="0"/>
              </a:rPr>
              <a:t>Nestorianism – divine and human but the two are separate </a:t>
            </a:r>
          </a:p>
          <a:p>
            <a:pPr eaLnBrk="1" hangingPunct="1"/>
            <a:r>
              <a:rPr lang="en-US">
                <a:latin typeface="Times New Roman" charset="0"/>
                <a:ea typeface="ＭＳ Ｐゴシック" charset="0"/>
                <a:cs typeface="ＭＳ Ｐゴシック" charset="0"/>
              </a:rPr>
              <a:t>Euctychianim – divine and human but the two are mingled</a:t>
            </a:r>
          </a:p>
        </p:txBody>
      </p:sp>
      <p:sp>
        <p:nvSpPr>
          <p:cNvPr id="34819" name="WordArt 4"/>
          <p:cNvSpPr>
            <a:spLocks noChangeArrowheads="1" noChangeShapeType="1" noTextEdit="1"/>
          </p:cNvSpPr>
          <p:nvPr/>
        </p:nvSpPr>
        <p:spPr bwMode="auto">
          <a:xfrm>
            <a:off x="838200" y="215900"/>
            <a:ext cx="7899400" cy="9906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Christological Controversy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ChangeArrowheads="1"/>
          </p:cNvSpPr>
          <p:nvPr/>
        </p:nvSpPr>
        <p:spPr bwMode="auto">
          <a:xfrm>
            <a:off x="517525" y="1517650"/>
            <a:ext cx="8169275"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ctr"/>
            <a:r>
              <a:rPr lang="en-US" sz="2800" dirty="0"/>
              <a:t>I believe in one God, the Father Almighty,</a:t>
            </a:r>
          </a:p>
          <a:p>
            <a:pPr marL="342900" indent="-342900" algn="ctr"/>
            <a:r>
              <a:rPr lang="en-US" sz="2800" dirty="0"/>
              <a:t>Maker of heaven and earth, </a:t>
            </a:r>
          </a:p>
          <a:p>
            <a:pPr marL="342900" indent="-342900" algn="ctr"/>
            <a:r>
              <a:rPr lang="en-US" sz="2800" dirty="0"/>
              <a:t>and of all things visible and invisible.</a:t>
            </a:r>
          </a:p>
          <a:p>
            <a:pPr marL="342900" indent="-342900" algn="ctr"/>
            <a:r>
              <a:rPr lang="en-US" sz="2800" dirty="0"/>
              <a:t>And in one Lord Jesus Christ, the only-begotten Son of God, begotten of the Father before all worlds; God of God, Light of Light, very God of very God; begotten, not made, being of one substance with the Father, by whom all things were made.</a:t>
            </a:r>
          </a:p>
        </p:txBody>
      </p:sp>
      <p:sp>
        <p:nvSpPr>
          <p:cNvPr id="35843" name="WordArt 10"/>
          <p:cNvSpPr>
            <a:spLocks noChangeArrowheads="1" noChangeShapeType="1" noTextEdit="1"/>
          </p:cNvSpPr>
          <p:nvPr/>
        </p:nvSpPr>
        <p:spPr bwMode="auto">
          <a:xfrm>
            <a:off x="936625" y="304800"/>
            <a:ext cx="7332663"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Nicene Creed</a:t>
            </a:r>
          </a:p>
        </p:txBody>
      </p:sp>
      <p:sp>
        <p:nvSpPr>
          <p:cNvPr id="35844" name="Rectangle 11"/>
          <p:cNvSpPr>
            <a:spLocks noChangeArrowheads="1"/>
          </p:cNvSpPr>
          <p:nvPr/>
        </p:nvSpPr>
        <p:spPr bwMode="auto">
          <a:xfrm>
            <a:off x="3817938" y="914400"/>
            <a:ext cx="15684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325)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9"/>
          <p:cNvSpPr>
            <a:spLocks noChangeArrowheads="1"/>
          </p:cNvSpPr>
          <p:nvPr/>
        </p:nvSpPr>
        <p:spPr bwMode="auto">
          <a:xfrm>
            <a:off x="609600" y="1660525"/>
            <a:ext cx="7924800" cy="440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ctr"/>
            <a:r>
              <a:rPr lang="en-US" sz="2800"/>
              <a:t>Who, for us men and for our salvation, came down from heaven, and was incarnate by the Holy Spirit of the virgin Mary, and was made man; and was crucified also for us under Pontius Pilate; He suffered and was buried; and the third day He rose again, according to the Scriptures; and ascended into heaven, and sits on the right hand of the Father; and He shall come again, with glory, to judge the quick and the dead; whose kingdom shall have no end.</a:t>
            </a:r>
          </a:p>
        </p:txBody>
      </p:sp>
      <p:sp>
        <p:nvSpPr>
          <p:cNvPr id="36867" name="WordArt 10"/>
          <p:cNvSpPr>
            <a:spLocks noChangeArrowheads="1" noChangeShapeType="1" noTextEdit="1"/>
          </p:cNvSpPr>
          <p:nvPr/>
        </p:nvSpPr>
        <p:spPr bwMode="auto">
          <a:xfrm>
            <a:off x="906463" y="304800"/>
            <a:ext cx="7331075"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Nicene Creed</a:t>
            </a:r>
          </a:p>
        </p:txBody>
      </p:sp>
      <p:sp>
        <p:nvSpPr>
          <p:cNvPr id="36868" name="Rectangle 11"/>
          <p:cNvSpPr>
            <a:spLocks noChangeArrowheads="1"/>
          </p:cNvSpPr>
          <p:nvPr/>
        </p:nvSpPr>
        <p:spPr bwMode="auto">
          <a:xfrm>
            <a:off x="3787775" y="914400"/>
            <a:ext cx="15684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325)</a:t>
            </a:r>
          </a:p>
        </p:txBody>
      </p:sp>
      <p:sp>
        <p:nvSpPr>
          <p:cNvPr id="6" name="Double Bracket 5"/>
          <p:cNvSpPr/>
          <p:nvPr/>
        </p:nvSpPr>
        <p:spPr>
          <a:xfrm>
            <a:off x="4343400" y="2235200"/>
            <a:ext cx="1379538" cy="30480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Double Bracket 6"/>
          <p:cNvSpPr/>
          <p:nvPr/>
        </p:nvSpPr>
        <p:spPr>
          <a:xfrm>
            <a:off x="5300663" y="2674938"/>
            <a:ext cx="1557337" cy="322262"/>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 name="Double Bracket 7"/>
          <p:cNvSpPr/>
          <p:nvPr/>
        </p:nvSpPr>
        <p:spPr>
          <a:xfrm>
            <a:off x="1084263" y="3497263"/>
            <a:ext cx="1270000" cy="320675"/>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9"/>
          <p:cNvSpPr>
            <a:spLocks noChangeArrowheads="1"/>
          </p:cNvSpPr>
          <p:nvPr/>
        </p:nvSpPr>
        <p:spPr bwMode="auto">
          <a:xfrm>
            <a:off x="609600" y="1660525"/>
            <a:ext cx="7924800" cy="397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ctr"/>
            <a:r>
              <a:rPr lang="en-US" sz="2800"/>
              <a:t>And I believe in the Holy Ghost, the Lord and Giver of Life; who proceeds from the Father and the Son; who with the Father and the Son together is worshipped and glorified; who spoke by the prophets. And I believe one holy catholic and apostolic Church. I acknowledge one baptism for the remission of sins; and I look for the resurrection of the dead, and the life of the world to come. Amen.</a:t>
            </a:r>
          </a:p>
        </p:txBody>
      </p:sp>
      <p:sp>
        <p:nvSpPr>
          <p:cNvPr id="37891" name="WordArt 10"/>
          <p:cNvSpPr>
            <a:spLocks noChangeArrowheads="1" noChangeShapeType="1" noTextEdit="1"/>
          </p:cNvSpPr>
          <p:nvPr/>
        </p:nvSpPr>
        <p:spPr bwMode="auto">
          <a:xfrm>
            <a:off x="906463" y="304800"/>
            <a:ext cx="7331075"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Nicene Creed</a:t>
            </a:r>
          </a:p>
        </p:txBody>
      </p:sp>
      <p:sp>
        <p:nvSpPr>
          <p:cNvPr id="37892" name="Rectangle 11"/>
          <p:cNvSpPr>
            <a:spLocks noChangeArrowheads="1"/>
          </p:cNvSpPr>
          <p:nvPr/>
        </p:nvSpPr>
        <p:spPr bwMode="auto">
          <a:xfrm>
            <a:off x="3787775" y="914400"/>
            <a:ext cx="15684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325)</a:t>
            </a:r>
          </a:p>
        </p:txBody>
      </p:sp>
      <p:grpSp>
        <p:nvGrpSpPr>
          <p:cNvPr id="2" name="Group 7"/>
          <p:cNvGrpSpPr>
            <a:grpSpLocks/>
          </p:cNvGrpSpPr>
          <p:nvPr/>
        </p:nvGrpSpPr>
        <p:grpSpPr bwMode="auto">
          <a:xfrm>
            <a:off x="1554163" y="2628900"/>
            <a:ext cx="6408737" cy="804863"/>
            <a:chOff x="1553598" y="2628901"/>
            <a:chExt cx="6409302" cy="804332"/>
          </a:xfrm>
        </p:grpSpPr>
        <p:sp>
          <p:nvSpPr>
            <p:cNvPr id="6" name="Double Bracket 5"/>
            <p:cNvSpPr/>
            <p:nvPr/>
          </p:nvSpPr>
          <p:spPr>
            <a:xfrm flipV="1">
              <a:off x="1553598" y="2628901"/>
              <a:ext cx="6409302" cy="37281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Double Bracket 6"/>
            <p:cNvSpPr/>
            <p:nvPr/>
          </p:nvSpPr>
          <p:spPr>
            <a:xfrm flipV="1">
              <a:off x="1553598" y="3060416"/>
              <a:ext cx="3754768" cy="37281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ChangeArrowheads="1"/>
          </p:cNvSpPr>
          <p:nvPr/>
        </p:nvSpPr>
        <p:spPr bwMode="auto">
          <a:xfrm>
            <a:off x="609600" y="1660525"/>
            <a:ext cx="79248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3000">
                <a:solidFill>
                  <a:srgbClr val="000000"/>
                </a:solidFill>
                <a:latin typeface="Times" charset="0"/>
              </a:rPr>
              <a:t>Following, then the holy fathers, we unite in teaching all men to confess the one and only Son, our Lord Jesus Christ.  This selfsame one is perfect both in deity and also in human-ness; This selfsame one is also actually God and actually man, with a rational soul and a body.  He is of the same reality as God as far as his deity is concerned and of the same reality as we are ourselves as far as his human-ness is concerned; </a:t>
            </a:r>
          </a:p>
        </p:txBody>
      </p:sp>
      <p:sp>
        <p:nvSpPr>
          <p:cNvPr id="38915" name="WordArt 10"/>
          <p:cNvSpPr>
            <a:spLocks noChangeArrowheads="1" noChangeShapeType="1" noTextEdit="1"/>
          </p:cNvSpPr>
          <p:nvPr/>
        </p:nvSpPr>
        <p:spPr bwMode="auto">
          <a:xfrm>
            <a:off x="896938" y="304800"/>
            <a:ext cx="7332662"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CHALCEDONIAN CREED</a:t>
            </a:r>
          </a:p>
        </p:txBody>
      </p:sp>
      <p:sp>
        <p:nvSpPr>
          <p:cNvPr id="38916" name="Rectangle 11"/>
          <p:cNvSpPr>
            <a:spLocks noChangeArrowheads="1"/>
          </p:cNvSpPr>
          <p:nvPr/>
        </p:nvSpPr>
        <p:spPr bwMode="auto">
          <a:xfrm>
            <a:off x="3429000" y="914400"/>
            <a:ext cx="15684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451)</a:t>
            </a:r>
          </a:p>
        </p:txBody>
      </p:sp>
      <p:sp>
        <p:nvSpPr>
          <p:cNvPr id="38917" name="Rectangle 14"/>
          <p:cNvSpPr>
            <a:spLocks noChangeArrowheads="1"/>
          </p:cNvSpPr>
          <p:nvPr/>
        </p:nvSpPr>
        <p:spPr bwMode="auto">
          <a:xfrm>
            <a:off x="2300288" y="6330950"/>
            <a:ext cx="4457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800" i="1">
                <a:solidFill>
                  <a:srgbClr val="000000"/>
                </a:solidFill>
                <a:latin typeface="Times" charset="0"/>
              </a:rPr>
              <a:t>Creeds of the Church: Edited by John H. Leith</a:t>
            </a:r>
          </a:p>
        </p:txBody>
      </p:sp>
      <p:sp>
        <p:nvSpPr>
          <p:cNvPr id="6" name="Double Bracket 5"/>
          <p:cNvSpPr/>
          <p:nvPr/>
        </p:nvSpPr>
        <p:spPr>
          <a:xfrm>
            <a:off x="690563" y="3192463"/>
            <a:ext cx="6954837"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2" name="Group 8"/>
          <p:cNvGrpSpPr>
            <a:grpSpLocks/>
          </p:cNvGrpSpPr>
          <p:nvPr/>
        </p:nvGrpSpPr>
        <p:grpSpPr bwMode="auto">
          <a:xfrm>
            <a:off x="706438" y="3624263"/>
            <a:ext cx="7459662" cy="846137"/>
            <a:chOff x="707002" y="3623732"/>
            <a:chExt cx="7459098" cy="846668"/>
          </a:xfrm>
        </p:grpSpPr>
        <p:sp>
          <p:nvSpPr>
            <p:cNvPr id="7" name="Double Bracket 6"/>
            <p:cNvSpPr/>
            <p:nvPr/>
          </p:nvSpPr>
          <p:spPr>
            <a:xfrm>
              <a:off x="4127805" y="3623732"/>
              <a:ext cx="4038295"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 name="Double Bracket 7"/>
            <p:cNvSpPr/>
            <p:nvPr/>
          </p:nvSpPr>
          <p:spPr>
            <a:xfrm>
              <a:off x="707002" y="4093927"/>
              <a:ext cx="868296"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
        <p:nvSpPr>
          <p:cNvPr id="10" name="Double Bracket 9"/>
          <p:cNvSpPr/>
          <p:nvPr/>
        </p:nvSpPr>
        <p:spPr>
          <a:xfrm>
            <a:off x="2349500" y="4094163"/>
            <a:ext cx="4076700"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1" name="Double Bracket 10"/>
          <p:cNvSpPr/>
          <p:nvPr/>
        </p:nvSpPr>
        <p:spPr>
          <a:xfrm>
            <a:off x="1468438" y="4551363"/>
            <a:ext cx="5834062"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3" name="Group 15"/>
          <p:cNvGrpSpPr>
            <a:grpSpLocks/>
          </p:cNvGrpSpPr>
          <p:nvPr/>
        </p:nvGrpSpPr>
        <p:grpSpPr bwMode="auto">
          <a:xfrm>
            <a:off x="846138" y="5021263"/>
            <a:ext cx="7459662" cy="846137"/>
            <a:chOff x="846702" y="5020732"/>
            <a:chExt cx="7459098" cy="846668"/>
          </a:xfrm>
        </p:grpSpPr>
        <p:sp>
          <p:nvSpPr>
            <p:cNvPr id="14" name="Double Bracket 13"/>
            <p:cNvSpPr/>
            <p:nvPr/>
          </p:nvSpPr>
          <p:spPr>
            <a:xfrm>
              <a:off x="4445292" y="5020732"/>
              <a:ext cx="3479537"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5" name="Double Bracket 14"/>
            <p:cNvSpPr/>
            <p:nvPr/>
          </p:nvSpPr>
          <p:spPr>
            <a:xfrm>
              <a:off x="846702" y="5490927"/>
              <a:ext cx="7459098"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09600" y="1584325"/>
            <a:ext cx="7924800" cy="420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3000">
                <a:solidFill>
                  <a:srgbClr val="000000"/>
                </a:solidFill>
                <a:latin typeface="Times" charset="0"/>
              </a:rPr>
              <a:t>…thus like us in all respects, sin only excepted.  Before time began he was begotten of the Father, in respect to his deity, and now in these </a:t>
            </a:r>
            <a:r>
              <a:rPr lang="ja-JP" altLang="en-US" sz="3000">
                <a:solidFill>
                  <a:srgbClr val="000000"/>
                </a:solidFill>
                <a:latin typeface="Times" charset="0"/>
              </a:rPr>
              <a:t>“</a:t>
            </a:r>
            <a:r>
              <a:rPr lang="en-US" sz="3000">
                <a:solidFill>
                  <a:srgbClr val="000000"/>
                </a:solidFill>
                <a:latin typeface="Times" charset="0"/>
              </a:rPr>
              <a:t>last days,</a:t>
            </a:r>
            <a:r>
              <a:rPr lang="ja-JP" altLang="en-US" sz="3000">
                <a:solidFill>
                  <a:srgbClr val="000000"/>
                </a:solidFill>
                <a:latin typeface="Times" charset="0"/>
              </a:rPr>
              <a:t>”</a:t>
            </a:r>
            <a:r>
              <a:rPr lang="en-US" sz="3000">
                <a:solidFill>
                  <a:srgbClr val="000000"/>
                </a:solidFill>
                <a:latin typeface="Times" charset="0"/>
              </a:rPr>
              <a:t> for us and on behalf of our salvation, this selfsame one was born of Mary the virgin, who is God-bearer in respect of his human-ness.</a:t>
            </a:r>
          </a:p>
          <a:p>
            <a:pPr algn="ctr"/>
            <a:r>
              <a:rPr lang="en-US" sz="3000">
                <a:solidFill>
                  <a:srgbClr val="000000"/>
                </a:solidFill>
                <a:latin typeface="Times" charset="0"/>
              </a:rPr>
              <a:t>We also teach that we apprehend this one and only Christ-Son, Lord, only-begotten-in two natures…</a:t>
            </a:r>
          </a:p>
        </p:txBody>
      </p:sp>
      <p:sp>
        <p:nvSpPr>
          <p:cNvPr id="39939" name="WordArt 3"/>
          <p:cNvSpPr>
            <a:spLocks noChangeArrowheads="1" noChangeShapeType="1" noTextEdit="1"/>
          </p:cNvSpPr>
          <p:nvPr/>
        </p:nvSpPr>
        <p:spPr bwMode="auto">
          <a:xfrm>
            <a:off x="896938" y="304800"/>
            <a:ext cx="7332662"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CHALCEDONIAN CREED</a:t>
            </a:r>
          </a:p>
        </p:txBody>
      </p:sp>
      <p:sp>
        <p:nvSpPr>
          <p:cNvPr id="39940" name="Rectangle 5"/>
          <p:cNvSpPr>
            <a:spLocks noChangeArrowheads="1"/>
          </p:cNvSpPr>
          <p:nvPr/>
        </p:nvSpPr>
        <p:spPr bwMode="auto">
          <a:xfrm>
            <a:off x="3429000" y="914400"/>
            <a:ext cx="15684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451)</a:t>
            </a:r>
          </a:p>
        </p:txBody>
      </p:sp>
      <p:sp>
        <p:nvSpPr>
          <p:cNvPr id="39941" name="Rectangle 6"/>
          <p:cNvSpPr>
            <a:spLocks noChangeArrowheads="1"/>
          </p:cNvSpPr>
          <p:nvPr/>
        </p:nvSpPr>
        <p:spPr bwMode="auto">
          <a:xfrm>
            <a:off x="2300288" y="6330950"/>
            <a:ext cx="4457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800" i="1">
                <a:solidFill>
                  <a:srgbClr val="000000"/>
                </a:solidFill>
                <a:latin typeface="Times" charset="0"/>
              </a:rPr>
              <a:t>Creeds of the Church: Edited by John H. Leith</a:t>
            </a:r>
          </a:p>
        </p:txBody>
      </p:sp>
      <p:sp>
        <p:nvSpPr>
          <p:cNvPr id="6" name="Double Bracket 5"/>
          <p:cNvSpPr/>
          <p:nvPr/>
        </p:nvSpPr>
        <p:spPr>
          <a:xfrm>
            <a:off x="757238" y="2151063"/>
            <a:ext cx="7612062"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Double Bracket 6"/>
          <p:cNvSpPr/>
          <p:nvPr/>
        </p:nvSpPr>
        <p:spPr>
          <a:xfrm>
            <a:off x="2819400" y="3573463"/>
            <a:ext cx="4419600"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8" name="Double Bracket 7"/>
          <p:cNvSpPr/>
          <p:nvPr/>
        </p:nvSpPr>
        <p:spPr>
          <a:xfrm>
            <a:off x="1401763" y="4017963"/>
            <a:ext cx="1849437"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 name="Double Bracket 8"/>
          <p:cNvSpPr/>
          <p:nvPr/>
        </p:nvSpPr>
        <p:spPr>
          <a:xfrm>
            <a:off x="6142038" y="4932363"/>
            <a:ext cx="1851025" cy="37623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09600" y="1917700"/>
            <a:ext cx="7924800" cy="283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3000">
                <a:solidFill>
                  <a:srgbClr val="000000"/>
                </a:solidFill>
                <a:latin typeface="Times" charset="0"/>
              </a:rPr>
              <a:t>…and we do this without confusing the two natures without transmuting one nature into the other, without dividing them into two separate categories, without contrasting them according to area or function.  The distinctiveness of each nature is not nullified by the union.</a:t>
            </a:r>
          </a:p>
        </p:txBody>
      </p:sp>
      <p:sp>
        <p:nvSpPr>
          <p:cNvPr id="40963" name="WordArt 3"/>
          <p:cNvSpPr>
            <a:spLocks noChangeArrowheads="1" noChangeShapeType="1" noTextEdit="1"/>
          </p:cNvSpPr>
          <p:nvPr/>
        </p:nvSpPr>
        <p:spPr bwMode="auto">
          <a:xfrm>
            <a:off x="896938" y="304800"/>
            <a:ext cx="7332662"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CHALCEDONIAN CREED</a:t>
            </a:r>
          </a:p>
        </p:txBody>
      </p:sp>
      <p:sp>
        <p:nvSpPr>
          <p:cNvPr id="40964" name="Rectangle 5"/>
          <p:cNvSpPr>
            <a:spLocks noChangeArrowheads="1"/>
          </p:cNvSpPr>
          <p:nvPr/>
        </p:nvSpPr>
        <p:spPr bwMode="auto">
          <a:xfrm>
            <a:off x="3429000" y="914400"/>
            <a:ext cx="15684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451)</a:t>
            </a:r>
          </a:p>
        </p:txBody>
      </p:sp>
      <p:sp>
        <p:nvSpPr>
          <p:cNvPr id="40965" name="Rectangle 6"/>
          <p:cNvSpPr>
            <a:spLocks noChangeArrowheads="1"/>
          </p:cNvSpPr>
          <p:nvPr/>
        </p:nvSpPr>
        <p:spPr bwMode="auto">
          <a:xfrm>
            <a:off x="2300288" y="6330950"/>
            <a:ext cx="4457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800" i="1">
                <a:solidFill>
                  <a:srgbClr val="000000"/>
                </a:solidFill>
                <a:latin typeface="Times" charset="0"/>
              </a:rPr>
              <a:t>Creeds of the Church: Edited by John H. Leith</a:t>
            </a:r>
          </a:p>
        </p:txBody>
      </p:sp>
      <p:grpSp>
        <p:nvGrpSpPr>
          <p:cNvPr id="2" name="Group 19"/>
          <p:cNvGrpSpPr>
            <a:grpSpLocks/>
          </p:cNvGrpSpPr>
          <p:nvPr/>
        </p:nvGrpSpPr>
        <p:grpSpPr bwMode="auto">
          <a:xfrm>
            <a:off x="889000" y="2049463"/>
            <a:ext cx="7099300" cy="858837"/>
            <a:chOff x="889000" y="2048932"/>
            <a:chExt cx="7099300" cy="859368"/>
          </a:xfrm>
        </p:grpSpPr>
        <p:sp>
          <p:nvSpPr>
            <p:cNvPr id="6" name="Double Bracket 5"/>
            <p:cNvSpPr/>
            <p:nvPr/>
          </p:nvSpPr>
          <p:spPr>
            <a:xfrm>
              <a:off x="3860800" y="2048932"/>
              <a:ext cx="4127500" cy="37647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7" name="Double Bracket 6"/>
            <p:cNvSpPr/>
            <p:nvPr/>
          </p:nvSpPr>
          <p:spPr>
            <a:xfrm>
              <a:off x="889000" y="2531830"/>
              <a:ext cx="1219200" cy="37647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3" name="Group 18"/>
          <p:cNvGrpSpPr>
            <a:grpSpLocks/>
          </p:cNvGrpSpPr>
          <p:nvPr/>
        </p:nvGrpSpPr>
        <p:grpSpPr bwMode="auto">
          <a:xfrm>
            <a:off x="977900" y="2532063"/>
            <a:ext cx="7239000" cy="808037"/>
            <a:chOff x="977900" y="2531532"/>
            <a:chExt cx="7239000" cy="808568"/>
          </a:xfrm>
        </p:grpSpPr>
        <p:sp>
          <p:nvSpPr>
            <p:cNvPr id="8" name="Double Bracket 7"/>
            <p:cNvSpPr/>
            <p:nvPr/>
          </p:nvSpPr>
          <p:spPr>
            <a:xfrm>
              <a:off x="2159000" y="2531532"/>
              <a:ext cx="6057900" cy="376484"/>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 name="Double Bracket 8"/>
            <p:cNvSpPr/>
            <p:nvPr/>
          </p:nvSpPr>
          <p:spPr>
            <a:xfrm>
              <a:off x="977900" y="2963616"/>
              <a:ext cx="977900" cy="376484"/>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4" name="Group 17"/>
          <p:cNvGrpSpPr>
            <a:grpSpLocks/>
          </p:cNvGrpSpPr>
          <p:nvPr/>
        </p:nvGrpSpPr>
        <p:grpSpPr bwMode="auto">
          <a:xfrm>
            <a:off x="762000" y="2963863"/>
            <a:ext cx="7353300" cy="846137"/>
            <a:chOff x="762000" y="2963332"/>
            <a:chExt cx="7353300" cy="846668"/>
          </a:xfrm>
        </p:grpSpPr>
        <p:sp>
          <p:nvSpPr>
            <p:cNvPr id="10" name="Double Bracket 9"/>
            <p:cNvSpPr/>
            <p:nvPr/>
          </p:nvSpPr>
          <p:spPr>
            <a:xfrm>
              <a:off x="1981200" y="2963332"/>
              <a:ext cx="6134100"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2" name="Double Bracket 11"/>
            <p:cNvSpPr/>
            <p:nvPr/>
          </p:nvSpPr>
          <p:spPr>
            <a:xfrm>
              <a:off x="762000" y="3433527"/>
              <a:ext cx="1651000" cy="376473"/>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5" name="Group 16"/>
          <p:cNvGrpSpPr>
            <a:grpSpLocks/>
          </p:cNvGrpSpPr>
          <p:nvPr/>
        </p:nvGrpSpPr>
        <p:grpSpPr bwMode="auto">
          <a:xfrm>
            <a:off x="1092200" y="3433763"/>
            <a:ext cx="7302500" cy="833437"/>
            <a:chOff x="1092200" y="3433232"/>
            <a:chExt cx="7302500" cy="833968"/>
          </a:xfrm>
        </p:grpSpPr>
        <p:sp>
          <p:nvSpPr>
            <p:cNvPr id="11" name="Double Bracket 10"/>
            <p:cNvSpPr/>
            <p:nvPr/>
          </p:nvSpPr>
          <p:spPr>
            <a:xfrm>
              <a:off x="2501900" y="3433232"/>
              <a:ext cx="5892800" cy="37647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3" name="Double Bracket 12"/>
            <p:cNvSpPr/>
            <p:nvPr/>
          </p:nvSpPr>
          <p:spPr>
            <a:xfrm>
              <a:off x="1092200" y="3890723"/>
              <a:ext cx="2590800" cy="37647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pSp>
        <p:nvGrpSpPr>
          <p:cNvPr id="16" name="Group 15"/>
          <p:cNvGrpSpPr>
            <a:grpSpLocks/>
          </p:cNvGrpSpPr>
          <p:nvPr/>
        </p:nvGrpSpPr>
        <p:grpSpPr bwMode="auto">
          <a:xfrm>
            <a:off x="1803400" y="3865563"/>
            <a:ext cx="6248400" cy="858837"/>
            <a:chOff x="1803400" y="3865032"/>
            <a:chExt cx="6248400" cy="859368"/>
          </a:xfrm>
        </p:grpSpPr>
        <p:sp>
          <p:nvSpPr>
            <p:cNvPr id="14" name="Double Bracket 13"/>
            <p:cNvSpPr/>
            <p:nvPr/>
          </p:nvSpPr>
          <p:spPr>
            <a:xfrm>
              <a:off x="3771900" y="3865032"/>
              <a:ext cx="4279900" cy="37647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15" name="Double Bracket 14"/>
            <p:cNvSpPr/>
            <p:nvPr/>
          </p:nvSpPr>
          <p:spPr>
            <a:xfrm>
              <a:off x="1803400" y="4347930"/>
              <a:ext cx="5486400" cy="376470"/>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3"/>
                                        </p:tgtEl>
                                        <p:attrNameLst>
                                          <p:attrName>style.visibility</p:attrName>
                                        </p:attrNameLst>
                                      </p:cBhvr>
                                      <p:to>
                                        <p:strVal val="hidden"/>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nodeType="afterGroup">
                            <p:stCondLst>
                              <p:cond delay="0"/>
                            </p:stCondLst>
                            <p:childTnLst>
                              <p:par>
                                <p:cTn id="26" presetID="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09600" y="1917700"/>
            <a:ext cx="7924800" cy="374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3000">
                <a:solidFill>
                  <a:srgbClr val="000000"/>
                </a:solidFill>
                <a:latin typeface="Times" charset="0"/>
              </a:rPr>
              <a:t>Instead, the </a:t>
            </a:r>
            <a:r>
              <a:rPr lang="ja-JP" altLang="en-US" sz="3000">
                <a:solidFill>
                  <a:srgbClr val="000000"/>
                </a:solidFill>
                <a:latin typeface="Times" charset="0"/>
              </a:rPr>
              <a:t>“</a:t>
            </a:r>
            <a:r>
              <a:rPr lang="en-US" sz="3000">
                <a:solidFill>
                  <a:srgbClr val="000000"/>
                </a:solidFill>
                <a:latin typeface="Times" charset="0"/>
              </a:rPr>
              <a:t>properties</a:t>
            </a:r>
            <a:r>
              <a:rPr lang="ja-JP" altLang="en-US" sz="3000">
                <a:solidFill>
                  <a:srgbClr val="000000"/>
                </a:solidFill>
                <a:latin typeface="Times" charset="0"/>
              </a:rPr>
              <a:t>”</a:t>
            </a:r>
            <a:r>
              <a:rPr lang="en-US" sz="3000">
                <a:solidFill>
                  <a:srgbClr val="000000"/>
                </a:solidFill>
                <a:latin typeface="Times" charset="0"/>
              </a:rPr>
              <a:t> of each nature are conserved and both natures concur in one </a:t>
            </a:r>
            <a:r>
              <a:rPr lang="ja-JP" altLang="en-US" sz="3000">
                <a:solidFill>
                  <a:srgbClr val="000000"/>
                </a:solidFill>
                <a:latin typeface="Times" charset="0"/>
              </a:rPr>
              <a:t>“</a:t>
            </a:r>
            <a:r>
              <a:rPr lang="en-US" sz="3000">
                <a:solidFill>
                  <a:srgbClr val="000000"/>
                </a:solidFill>
                <a:latin typeface="Times" charset="0"/>
              </a:rPr>
              <a:t>person</a:t>
            </a:r>
            <a:r>
              <a:rPr lang="ja-JP" altLang="en-US" sz="3000">
                <a:solidFill>
                  <a:srgbClr val="000000"/>
                </a:solidFill>
                <a:latin typeface="Times" charset="0"/>
              </a:rPr>
              <a:t>”</a:t>
            </a:r>
            <a:r>
              <a:rPr lang="en-US" sz="3000">
                <a:solidFill>
                  <a:srgbClr val="000000"/>
                </a:solidFill>
                <a:latin typeface="Times" charset="0"/>
              </a:rPr>
              <a:t> and in one prosopa, but are together the one and only and only-begotten Logos of God, the Lord Jesus Christ.  Thus have the prophets of old testified;  thus the Lord Jesus Christ himself taught us; thus the Symbol of the Fathers has handed down to us.</a:t>
            </a:r>
          </a:p>
        </p:txBody>
      </p:sp>
      <p:sp>
        <p:nvSpPr>
          <p:cNvPr id="41987" name="WordArt 3"/>
          <p:cNvSpPr>
            <a:spLocks noChangeArrowheads="1" noChangeShapeType="1" noTextEdit="1"/>
          </p:cNvSpPr>
          <p:nvPr/>
        </p:nvSpPr>
        <p:spPr bwMode="auto">
          <a:xfrm>
            <a:off x="896938" y="304800"/>
            <a:ext cx="7332662" cy="533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CHALCEDONIAN CREED</a:t>
            </a:r>
          </a:p>
        </p:txBody>
      </p:sp>
      <p:sp>
        <p:nvSpPr>
          <p:cNvPr id="41988" name="Rectangle 4"/>
          <p:cNvSpPr>
            <a:spLocks noChangeArrowheads="1"/>
          </p:cNvSpPr>
          <p:nvPr/>
        </p:nvSpPr>
        <p:spPr bwMode="auto">
          <a:xfrm>
            <a:off x="3429000" y="914400"/>
            <a:ext cx="15684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b="1" i="1">
                <a:solidFill>
                  <a:srgbClr val="000000"/>
                </a:solidFill>
                <a:latin typeface="Geneva" charset="0"/>
              </a:rPr>
              <a:t>(C.E. 451)</a:t>
            </a:r>
          </a:p>
        </p:txBody>
      </p:sp>
      <p:sp>
        <p:nvSpPr>
          <p:cNvPr id="41989" name="Rectangle 5"/>
          <p:cNvSpPr>
            <a:spLocks noChangeArrowheads="1"/>
          </p:cNvSpPr>
          <p:nvPr/>
        </p:nvSpPr>
        <p:spPr bwMode="auto">
          <a:xfrm>
            <a:off x="2300288" y="6330950"/>
            <a:ext cx="44577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800" i="1">
                <a:solidFill>
                  <a:srgbClr val="000000"/>
                </a:solidFill>
                <a:latin typeface="Times" charset="0"/>
              </a:rPr>
              <a:t>Creeds of the Church: Edited by John H. Leith</a:t>
            </a:r>
          </a:p>
        </p:txBody>
      </p:sp>
      <p:grpSp>
        <p:nvGrpSpPr>
          <p:cNvPr id="2" name="Group 9"/>
          <p:cNvGrpSpPr>
            <a:grpSpLocks/>
          </p:cNvGrpSpPr>
          <p:nvPr/>
        </p:nvGrpSpPr>
        <p:grpSpPr bwMode="auto">
          <a:xfrm>
            <a:off x="762000" y="2519363"/>
            <a:ext cx="6997700" cy="833437"/>
            <a:chOff x="762000" y="2518832"/>
            <a:chExt cx="6997700" cy="833968"/>
          </a:xfrm>
        </p:grpSpPr>
        <p:sp>
          <p:nvSpPr>
            <p:cNvPr id="8" name="Double Bracket 7"/>
            <p:cNvSpPr/>
            <p:nvPr/>
          </p:nvSpPr>
          <p:spPr>
            <a:xfrm>
              <a:off x="3606800" y="2518832"/>
              <a:ext cx="4152900" cy="37647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9" name="Double Bracket 8"/>
            <p:cNvSpPr/>
            <p:nvPr/>
          </p:nvSpPr>
          <p:spPr>
            <a:xfrm>
              <a:off x="762000" y="2976323"/>
              <a:ext cx="4521200" cy="376477"/>
            </a:xfrm>
            <a:prstGeom prst="bracketPair">
              <a:avLst/>
            </a:prstGeom>
            <a:ln>
              <a:solidFill>
                <a:srgbClr val="EF1F1D"/>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0" y="1113691"/>
            <a:ext cx="9144000" cy="5424407"/>
          </a:xfrm>
          <a:prstGeom prst="rect">
            <a:avLst/>
          </a:prstGeom>
        </p:spPr>
      </p:pic>
      <p:sp>
        <p:nvSpPr>
          <p:cNvPr id="1433602" name="Rectangle 5"/>
          <p:cNvSpPr>
            <a:spLocks noGrp="1" noChangeArrowheads="1"/>
          </p:cNvSpPr>
          <p:nvPr>
            <p:ph type="title"/>
          </p:nvPr>
        </p:nvSpPr>
        <p:spPr>
          <a:xfrm>
            <a:off x="0" y="0"/>
            <a:ext cx="9144000" cy="884320"/>
          </a:xfrm>
        </p:spPr>
        <p:txBody>
          <a:bodyPr/>
          <a:lstStyle/>
          <a:p>
            <a:r>
              <a:rPr lang="en-US" sz="4800" b="1" dirty="0">
                <a:solidFill>
                  <a:schemeClr val="tx1"/>
                </a:solidFill>
                <a:effectLst/>
                <a:latin typeface="Arial"/>
                <a:ea typeface="ＭＳ Ｐゴシック" charset="0"/>
                <a:cs typeface="Arial"/>
              </a:rPr>
              <a:t>Christological Controversies</a:t>
            </a:r>
          </a:p>
        </p:txBody>
      </p:sp>
    </p:spTree>
    <p:extLst>
      <p:ext uri="{BB962C8B-B14F-4D97-AF65-F5344CB8AC3E}">
        <p14:creationId xmlns:p14="http://schemas.microsoft.com/office/powerpoint/2010/main" val="1141656484"/>
      </p:ext>
    </p:extLst>
  </p:cSld>
  <p:clrMapOvr>
    <a:overrideClrMapping bg1="dk2" tx1="lt1" bg2="dk1" tx2="lt2" accent1="accent1" accent2="accent2" accent3="accent3" accent4="accent4" accent5="accent5" accent6="accent6" hlink="hlink" folHlink="folHlink"/>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Christology link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2370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533400" y="-1139825"/>
            <a:ext cx="8229600" cy="1139825"/>
          </a:xfrm>
        </p:spPr>
        <p:txBody>
          <a:bodyPr/>
          <a:lstStyle/>
          <a:p>
            <a:pPr eaLnBrk="1" hangingPunct="1">
              <a:defRPr/>
            </a:pPr>
            <a:r>
              <a:rPr lang="en-US">
                <a:solidFill>
                  <a:schemeClr val="bg1"/>
                </a:solidFill>
                <a:effectLst>
                  <a:outerShdw blurRad="38100" dist="38100" dir="2700000" algn="tl">
                    <a:srgbClr val="FFFFFF"/>
                  </a:outerShdw>
                </a:effectLst>
                <a:latin typeface="Arial" charset="0"/>
                <a:ea typeface="ＭＳ Ｐゴシック" charset="0"/>
                <a:cs typeface="ＭＳ Ｐゴシック" charset="0"/>
              </a:rPr>
              <a:t>Black</a:t>
            </a:r>
            <a:endParaRPr lang="en-US">
              <a:effectLst>
                <a:outerShdw blurRad="38100" dist="38100" dir="2700000" algn="tl">
                  <a:srgbClr val="000000"/>
                </a:outerShd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882289308"/>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1371600" y="1524000"/>
            <a:ext cx="7086600" cy="3657600"/>
          </a:xfrm>
        </p:spPr>
        <p:txBody>
          <a:bodyPr/>
          <a:lstStyle/>
          <a:p>
            <a:pPr eaLnBrk="1" hangingPunct="1"/>
            <a:r>
              <a:rPr lang="en-US">
                <a:latin typeface="Times New Roman" charset="0"/>
                <a:ea typeface="ＭＳ Ｐゴシック" charset="0"/>
                <a:cs typeface="ＭＳ Ｐゴシック" charset="0"/>
              </a:rPr>
              <a:t>Gnosticism</a:t>
            </a:r>
          </a:p>
          <a:p>
            <a:pPr eaLnBrk="1" hangingPunct="1"/>
            <a:r>
              <a:rPr lang="en-US">
                <a:latin typeface="Times New Roman" charset="0"/>
                <a:ea typeface="ＭＳ Ｐゴシック" charset="0"/>
                <a:cs typeface="ＭＳ Ｐゴシック" charset="0"/>
              </a:rPr>
              <a:t>Docetism</a:t>
            </a:r>
          </a:p>
          <a:p>
            <a:pPr eaLnBrk="1" hangingPunct="1"/>
            <a:r>
              <a:rPr lang="en-US">
                <a:latin typeface="Times New Roman" charset="0"/>
                <a:ea typeface="ＭＳ Ｐゴシック" charset="0"/>
                <a:cs typeface="ＭＳ Ｐゴシック" charset="0"/>
              </a:rPr>
              <a:t>Ariansim</a:t>
            </a:r>
          </a:p>
          <a:p>
            <a:pPr eaLnBrk="1" hangingPunct="1"/>
            <a:r>
              <a:rPr lang="en-US">
                <a:latin typeface="Times New Roman" charset="0"/>
                <a:ea typeface="ＭＳ Ｐゴシック" charset="0"/>
                <a:cs typeface="ＭＳ Ｐゴシック" charset="0"/>
              </a:rPr>
              <a:t>Apollinarianism</a:t>
            </a:r>
          </a:p>
          <a:p>
            <a:pPr eaLnBrk="1" hangingPunct="1"/>
            <a:r>
              <a:rPr lang="en-US">
                <a:latin typeface="Times New Roman" charset="0"/>
                <a:ea typeface="ＭＳ Ｐゴシック" charset="0"/>
                <a:cs typeface="ＭＳ Ｐゴシック" charset="0"/>
              </a:rPr>
              <a:t>Nestorianism</a:t>
            </a:r>
          </a:p>
          <a:p>
            <a:pPr eaLnBrk="1" hangingPunct="1"/>
            <a:r>
              <a:rPr lang="en-US">
                <a:latin typeface="Times New Roman" charset="0"/>
                <a:ea typeface="ＭＳ Ｐゴシック" charset="0"/>
                <a:cs typeface="ＭＳ Ｐゴシック" charset="0"/>
              </a:rPr>
              <a:t>Euctychianim</a:t>
            </a:r>
          </a:p>
        </p:txBody>
      </p:sp>
      <p:sp>
        <p:nvSpPr>
          <p:cNvPr id="19459" name="WordArt 4"/>
          <p:cNvSpPr>
            <a:spLocks noChangeArrowheads="1" noChangeShapeType="1" noTextEdit="1"/>
          </p:cNvSpPr>
          <p:nvPr/>
        </p:nvSpPr>
        <p:spPr bwMode="auto">
          <a:xfrm>
            <a:off x="838200" y="317500"/>
            <a:ext cx="7899400" cy="9906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blurRad="63500" dist="38099" dir="2700000" algn="ctr" rotWithShape="0">
                    <a:srgbClr val="990000">
                      <a:alpha val="74997"/>
                    </a:srgbClr>
                  </a:outerShdw>
                </a:effectLst>
                <a:latin typeface="Impact"/>
                <a:ea typeface="Impact"/>
                <a:cs typeface="Impact"/>
              </a:rPr>
              <a:t>The Christological Controversy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547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54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7" descr="ManOutline.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8088" y="838200"/>
            <a:ext cx="1712912" cy="531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500" name="Text Box 12"/>
          <p:cNvSpPr txBox="1">
            <a:spLocks noChangeArrowheads="1"/>
          </p:cNvSpPr>
          <p:nvPr/>
        </p:nvSpPr>
        <p:spPr bwMode="auto">
          <a:xfrm>
            <a:off x="533400" y="1584325"/>
            <a:ext cx="4953000" cy="2738438"/>
          </a:xfrm>
          <a:prstGeom prst="rect">
            <a:avLst/>
          </a:prstGeom>
          <a:noFill/>
          <a:ln w="9525">
            <a:noFill/>
            <a:miter lim="800000"/>
            <a:headEnd/>
            <a:tailEnd/>
          </a:ln>
          <a:effec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a:effectLst>
                  <a:outerShdw blurRad="38100" dist="38100" dir="2700000" algn="tl">
                    <a:srgbClr val="DDDDDD"/>
                  </a:outerShdw>
                </a:effectLst>
              </a:rPr>
              <a:t>Humans are divine souls trapped in an material world created by an imperfect God. i.e.</a:t>
            </a:r>
          </a:p>
          <a:p>
            <a:pPr eaLnBrk="1" hangingPunct="1">
              <a:lnSpc>
                <a:spcPct val="120000"/>
              </a:lnSpc>
              <a:buFont typeface="Times" charset="0"/>
              <a:buChar char="•"/>
            </a:pPr>
            <a:r>
              <a:rPr lang="en-US" b="1">
                <a:effectLst>
                  <a:outerShdw blurRad="38100" dist="38100" dir="2700000" algn="tl">
                    <a:srgbClr val="DDDDDD"/>
                  </a:outerShdw>
                </a:effectLst>
              </a:rPr>
              <a:t>Denied the humanity of Jesus</a:t>
            </a:r>
          </a:p>
          <a:p>
            <a:pPr eaLnBrk="1" hangingPunct="1">
              <a:lnSpc>
                <a:spcPct val="120000"/>
              </a:lnSpc>
              <a:buFont typeface="Times" charset="0"/>
              <a:buChar char="•"/>
            </a:pPr>
            <a:r>
              <a:rPr lang="en-US" b="1">
                <a:effectLst>
                  <a:outerShdw blurRad="38100" dist="38100" dir="2700000" algn="tl">
                    <a:srgbClr val="DDDDDD"/>
                  </a:outerShdw>
                </a:effectLst>
              </a:rPr>
              <a:t>A wicked OT God and good NT God.</a:t>
            </a:r>
          </a:p>
        </p:txBody>
      </p:sp>
      <p:sp>
        <p:nvSpPr>
          <p:cNvPr id="20484" name="Text Box 16"/>
          <p:cNvSpPr txBox="1">
            <a:spLocks noChangeArrowheads="1"/>
          </p:cNvSpPr>
          <p:nvPr/>
        </p:nvSpPr>
        <p:spPr bwMode="auto">
          <a:xfrm>
            <a:off x="258763" y="5786438"/>
            <a:ext cx="54102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Son is divine but was trapped in a body.</a:t>
            </a:r>
          </a:p>
        </p:txBody>
      </p:sp>
      <p:sp>
        <p:nvSpPr>
          <p:cNvPr id="20485" name="WordArt 18"/>
          <p:cNvSpPr>
            <a:spLocks noChangeArrowheads="1" noChangeShapeType="1" noTextEdit="1"/>
          </p:cNvSpPr>
          <p:nvPr/>
        </p:nvSpPr>
        <p:spPr bwMode="auto">
          <a:xfrm>
            <a:off x="736600" y="533400"/>
            <a:ext cx="37592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Gnosticism</a:t>
            </a:r>
          </a:p>
        </p:txBody>
      </p:sp>
      <p:sp>
        <p:nvSpPr>
          <p:cNvPr id="63507" name="Text Box 19"/>
          <p:cNvSpPr txBox="1">
            <a:spLocks noChangeArrowheads="1"/>
          </p:cNvSpPr>
          <p:nvPr/>
        </p:nvSpPr>
        <p:spPr bwMode="auto">
          <a:xfrm>
            <a:off x="4648200" y="3733800"/>
            <a:ext cx="16002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 soul trapped in a human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5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5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autoUpdateAnimBg="0"/>
      <p:bldP spid="635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descr="ManOutline.gif                                                 0003851AHudson1                        B794A015:"/>
          <p:cNvPicPr>
            <a:picLocks noChangeAspect="1" noChangeArrowheads="1"/>
          </p:cNvPicPr>
          <p:nvPr/>
        </p:nvPicPr>
        <p:blipFill>
          <a:blip r:embed="rId3">
            <a:alphaModFix amt="19000"/>
            <a:extLst>
              <a:ext uri="{28A0092B-C50C-407E-A947-70E740481C1C}">
                <a14:useLocalDpi xmlns:a14="http://schemas.microsoft.com/office/drawing/2010/main"/>
              </a:ext>
            </a:extLst>
          </a:blip>
          <a:srcRect/>
          <a:stretch>
            <a:fillRect/>
          </a:stretch>
        </p:blipFill>
        <p:spPr bwMode="auto">
          <a:xfrm>
            <a:off x="6288088" y="838200"/>
            <a:ext cx="1712912" cy="5316538"/>
          </a:xfrm>
          <a:prstGeom prst="rect">
            <a:avLst/>
          </a:prstGeom>
          <a:noFill/>
          <a:ln>
            <a:noFill/>
          </a:ln>
          <a:extLst>
            <a:ext uri="{909E8E84-426E-40dd-AFC4-6F175D3DCCD1}">
              <a14:hiddenFill xmlns="" xmlns:a14="http://schemas.microsoft.com/office/drawing/2010/main">
                <a:solidFill>
                  <a:srgbClr val="FFFFFF">
                    <a:alpha val="19000"/>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500" name="Text Box 12"/>
          <p:cNvSpPr txBox="1">
            <a:spLocks noChangeArrowheads="1"/>
          </p:cNvSpPr>
          <p:nvPr/>
        </p:nvSpPr>
        <p:spPr bwMode="auto">
          <a:xfrm>
            <a:off x="533400" y="1584325"/>
            <a:ext cx="4953000" cy="1409700"/>
          </a:xfrm>
          <a:prstGeom prst="rect">
            <a:avLst/>
          </a:prstGeom>
          <a:noFill/>
          <a:ln w="9525">
            <a:noFill/>
            <a:miter lim="800000"/>
            <a:headEnd/>
            <a:tailEnd/>
          </a:ln>
          <a:effec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a:effectLst>
                  <a:outerShdw blurRad="38100" dist="38100" dir="2700000" algn="tl">
                    <a:srgbClr val="DDDDDD"/>
                  </a:outerShdw>
                </a:effectLst>
              </a:rPr>
              <a:t>Jesus only seemed to have a body.</a:t>
            </a:r>
          </a:p>
          <a:p>
            <a:pPr eaLnBrk="1" hangingPunct="1">
              <a:lnSpc>
                <a:spcPct val="120000"/>
              </a:lnSpc>
              <a:buFont typeface="Times" charset="0"/>
              <a:buChar char="•"/>
            </a:pPr>
            <a:r>
              <a:rPr lang="en-US" b="1">
                <a:effectLst>
                  <a:outerShdw blurRad="38100" dist="38100" dir="2700000" algn="tl">
                    <a:srgbClr val="DDDDDD"/>
                  </a:outerShdw>
                </a:effectLst>
              </a:rPr>
              <a:t>Denied the humanity of Jesus</a:t>
            </a:r>
          </a:p>
        </p:txBody>
      </p:sp>
      <p:sp>
        <p:nvSpPr>
          <p:cNvPr id="22532" name="Text Box 16"/>
          <p:cNvSpPr txBox="1">
            <a:spLocks noChangeArrowheads="1"/>
          </p:cNvSpPr>
          <p:nvPr/>
        </p:nvSpPr>
        <p:spPr bwMode="auto">
          <a:xfrm>
            <a:off x="258763" y="5786438"/>
            <a:ext cx="52895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Son is divine and does not have a body.</a:t>
            </a:r>
          </a:p>
        </p:txBody>
      </p:sp>
      <p:sp>
        <p:nvSpPr>
          <p:cNvPr id="22533" name="WordArt 18"/>
          <p:cNvSpPr>
            <a:spLocks noChangeArrowheads="1" noChangeShapeType="1" noTextEdit="1"/>
          </p:cNvSpPr>
          <p:nvPr/>
        </p:nvSpPr>
        <p:spPr bwMode="auto">
          <a:xfrm>
            <a:off x="736600" y="533400"/>
            <a:ext cx="37592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Doceticism</a:t>
            </a:r>
          </a:p>
        </p:txBody>
      </p:sp>
      <p:sp>
        <p:nvSpPr>
          <p:cNvPr id="63507" name="Text Box 19"/>
          <p:cNvSpPr txBox="1">
            <a:spLocks noChangeArrowheads="1"/>
          </p:cNvSpPr>
          <p:nvPr/>
        </p:nvSpPr>
        <p:spPr bwMode="auto">
          <a:xfrm>
            <a:off x="4648200" y="3733800"/>
            <a:ext cx="16002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 soul trapped in a human body.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5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autoUpdateAnimBg="0"/>
      <p:bldP spid="635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7" descr="ManOutline.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8088" y="838200"/>
            <a:ext cx="1712912" cy="531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500" name="Text Box 12"/>
          <p:cNvSpPr txBox="1">
            <a:spLocks noChangeArrowheads="1"/>
          </p:cNvSpPr>
          <p:nvPr/>
        </p:nvSpPr>
        <p:spPr bwMode="auto">
          <a:xfrm>
            <a:off x="533400" y="1584325"/>
            <a:ext cx="5376863" cy="14097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a:effectLst>
                  <a:outerShdw blurRad="38100" dist="38100" dir="2700000" algn="tl">
                    <a:srgbClr val="DDDDDD"/>
                  </a:outerShdw>
                </a:effectLst>
              </a:rPr>
              <a:t>  Denied the </a:t>
            </a:r>
            <a:r>
              <a:rPr lang="en-US" b="1" u="sng">
                <a:effectLst>
                  <a:outerShdw blurRad="38100" dist="38100" dir="2700000" algn="tl">
                    <a:srgbClr val="DDDDDD"/>
                  </a:outerShdw>
                </a:effectLst>
              </a:rPr>
              <a:t>full</a:t>
            </a:r>
            <a:r>
              <a:rPr lang="en-US" b="1">
                <a:effectLst>
                  <a:outerShdw blurRad="38100" dist="38100" dir="2700000" algn="tl">
                    <a:srgbClr val="DDDDDD"/>
                  </a:outerShdw>
                </a:effectLst>
              </a:rPr>
              <a:t> divinity of the Son</a:t>
            </a:r>
          </a:p>
          <a:p>
            <a:pPr eaLnBrk="1" hangingPunct="1">
              <a:lnSpc>
                <a:spcPct val="120000"/>
              </a:lnSpc>
              <a:buFont typeface="Times" charset="0"/>
              <a:buChar char="•"/>
            </a:pPr>
            <a:r>
              <a:rPr lang="en-US" b="1">
                <a:effectLst>
                  <a:outerShdw blurRad="38100" dist="38100" dir="2700000" algn="tl">
                    <a:srgbClr val="DDDDDD"/>
                  </a:outerShdw>
                </a:effectLst>
              </a:rPr>
              <a:t>  The Son was a creature or lesser God</a:t>
            </a:r>
          </a:p>
          <a:p>
            <a:pPr eaLnBrk="1" hangingPunct="1">
              <a:lnSpc>
                <a:spcPct val="120000"/>
              </a:lnSpc>
              <a:buFont typeface="Times" charset="0"/>
              <a:buChar char="•"/>
            </a:pPr>
            <a:r>
              <a:rPr lang="en-US" b="1">
                <a:effectLst>
                  <a:outerShdw blurRad="38100" dist="38100" dir="2700000" algn="tl">
                    <a:srgbClr val="DDDDDD"/>
                  </a:outerShdw>
                </a:effectLst>
              </a:rPr>
              <a:t>  The Father alone was true God</a:t>
            </a:r>
          </a:p>
        </p:txBody>
      </p:sp>
      <p:sp>
        <p:nvSpPr>
          <p:cNvPr id="24580" name="Text Box 16"/>
          <p:cNvSpPr txBox="1">
            <a:spLocks noChangeArrowheads="1"/>
          </p:cNvSpPr>
          <p:nvPr/>
        </p:nvSpPr>
        <p:spPr bwMode="auto">
          <a:xfrm>
            <a:off x="258763" y="5562600"/>
            <a:ext cx="408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Son is divine only by adoption</a:t>
            </a:r>
          </a:p>
        </p:txBody>
      </p:sp>
      <p:sp>
        <p:nvSpPr>
          <p:cNvPr id="24581" name="WordArt 18"/>
          <p:cNvSpPr>
            <a:spLocks noChangeArrowheads="1" noChangeShapeType="1" noTextEdit="1"/>
          </p:cNvSpPr>
          <p:nvPr/>
        </p:nvSpPr>
        <p:spPr bwMode="auto">
          <a:xfrm>
            <a:off x="736600" y="533400"/>
            <a:ext cx="28448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Arianism</a:t>
            </a:r>
          </a:p>
        </p:txBody>
      </p:sp>
      <p:sp>
        <p:nvSpPr>
          <p:cNvPr id="63507" name="Text Box 19"/>
          <p:cNvSpPr txBox="1">
            <a:spLocks noChangeArrowheads="1"/>
          </p:cNvSpPr>
          <p:nvPr/>
        </p:nvSpPr>
        <p:spPr bwMode="auto">
          <a:xfrm>
            <a:off x="4792663" y="3613150"/>
            <a:ext cx="1303337"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A Created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5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50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build="p" autoUpdateAnimBg="0"/>
      <p:bldP spid="6350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884738" y="533400"/>
            <a:ext cx="3421062" cy="2117725"/>
            <a:chOff x="3077" y="336"/>
            <a:chExt cx="2155" cy="1334"/>
          </a:xfrm>
        </p:grpSpPr>
        <p:sp>
          <p:nvSpPr>
            <p:cNvPr id="26634" name="Oval 2"/>
            <p:cNvSpPr>
              <a:spLocks noChangeArrowheads="1"/>
            </p:cNvSpPr>
            <p:nvPr/>
          </p:nvSpPr>
          <p:spPr bwMode="auto">
            <a:xfrm>
              <a:off x="3996" y="336"/>
              <a:ext cx="1236" cy="1236"/>
            </a:xfrm>
            <a:prstGeom prst="ellipse">
              <a:avLst/>
            </a:prstGeom>
            <a:gradFill rotWithShape="0">
              <a:gsLst>
                <a:gs pos="0">
                  <a:srgbClr val="FFF200"/>
                </a:gs>
                <a:gs pos="45000">
                  <a:srgbClr val="FF7A00"/>
                </a:gs>
                <a:gs pos="70000">
                  <a:srgbClr val="FF0300"/>
                </a:gs>
                <a:gs pos="100000">
                  <a:srgbClr val="4D0808"/>
                </a:gs>
              </a:gsLst>
              <a:path path="shape">
                <a:fillToRect l="50000" t="50000" r="50000" b="50000"/>
              </a:path>
            </a:gradFill>
            <a:ln w="9525">
              <a:solidFill>
                <a:schemeClr val="tx1"/>
              </a:solidFill>
              <a:round/>
              <a:headEnd/>
              <a:tailEnd/>
            </a:ln>
          </p:spPr>
          <p:txBody>
            <a:bodyPr wrap="none" anchor="ctr"/>
            <a:lstStyle/>
            <a:p>
              <a:pPr algn="ctr"/>
              <a:endParaRPr lang="en-US"/>
            </a:p>
          </p:txBody>
        </p:sp>
        <p:sp>
          <p:nvSpPr>
            <p:cNvPr id="26635" name="Text Box 6"/>
            <p:cNvSpPr txBox="1">
              <a:spLocks noChangeArrowheads="1"/>
            </p:cNvSpPr>
            <p:nvPr/>
          </p:nvSpPr>
          <p:spPr bwMode="auto">
            <a:xfrm>
              <a:off x="4305" y="392"/>
              <a:ext cx="64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bg1"/>
                  </a:solidFill>
                  <a:latin typeface="Helvetica" charset="0"/>
                </a:rPr>
                <a:t>SOUL</a:t>
              </a:r>
            </a:p>
          </p:txBody>
        </p:sp>
        <p:sp>
          <p:nvSpPr>
            <p:cNvPr id="26636" name="Text Box 16"/>
            <p:cNvSpPr txBox="1">
              <a:spLocks noChangeArrowheads="1"/>
            </p:cNvSpPr>
            <p:nvPr/>
          </p:nvSpPr>
          <p:spPr bwMode="auto">
            <a:xfrm>
              <a:off x="3077" y="1152"/>
              <a:ext cx="811"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a:t>
              </a:r>
            </a:p>
            <a:p>
              <a:pPr algn="r" eaLnBrk="1" hangingPunct="1"/>
              <a:r>
                <a:rPr lang="en-US" b="1">
                  <a:solidFill>
                    <a:srgbClr val="EF1F1D"/>
                  </a:solidFill>
                </a:rPr>
                <a:t>SOUL</a:t>
              </a:r>
            </a:p>
          </p:txBody>
        </p:sp>
      </p:grpSp>
      <p:sp>
        <p:nvSpPr>
          <p:cNvPr id="26627" name="WordArt 14"/>
          <p:cNvSpPr>
            <a:spLocks noChangeArrowheads="1" noChangeShapeType="1" noTextEdit="1"/>
          </p:cNvSpPr>
          <p:nvPr/>
        </p:nvSpPr>
        <p:spPr bwMode="auto">
          <a:xfrm>
            <a:off x="457200" y="533400"/>
            <a:ext cx="4572000" cy="10668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Apollinarianism</a:t>
            </a:r>
          </a:p>
        </p:txBody>
      </p:sp>
      <p:sp>
        <p:nvSpPr>
          <p:cNvPr id="64522" name="Text Box 10"/>
          <p:cNvSpPr txBox="1">
            <a:spLocks noChangeArrowheads="1"/>
          </p:cNvSpPr>
          <p:nvPr/>
        </p:nvSpPr>
        <p:spPr bwMode="auto">
          <a:xfrm>
            <a:off x="381000" y="1736725"/>
            <a:ext cx="3962400" cy="457200"/>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charset="0"/>
              <a:buChar char="•"/>
            </a:pPr>
            <a:r>
              <a:rPr lang="en-US" b="1">
                <a:effectLst>
                  <a:outerShdw blurRad="38100" dist="38100" dir="2700000" algn="tl">
                    <a:srgbClr val="DDDDDD"/>
                  </a:outerShdw>
                </a:effectLst>
              </a:rPr>
              <a:t> Denied the full humanity</a:t>
            </a:r>
          </a:p>
        </p:txBody>
      </p:sp>
      <p:sp>
        <p:nvSpPr>
          <p:cNvPr id="26629" name="Text Box 12"/>
          <p:cNvSpPr txBox="1">
            <a:spLocks noChangeArrowheads="1"/>
          </p:cNvSpPr>
          <p:nvPr/>
        </p:nvSpPr>
        <p:spPr bwMode="auto">
          <a:xfrm>
            <a:off x="685800" y="5486400"/>
            <a:ext cx="3554413"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Only God and partly man</a:t>
            </a:r>
          </a:p>
          <a:p>
            <a:pPr algn="ctr" eaLnBrk="1" hangingPunct="1"/>
            <a:r>
              <a:rPr lang="en-US" b="1"/>
              <a:t>God…………….</a:t>
            </a:r>
            <a:r>
              <a:rPr lang="en-US" sz="1200" b="1"/>
              <a:t>Man</a:t>
            </a:r>
            <a:endParaRPr lang="en-US" b="1"/>
          </a:p>
        </p:txBody>
      </p:sp>
      <p:grpSp>
        <p:nvGrpSpPr>
          <p:cNvPr id="3" name="Group 19"/>
          <p:cNvGrpSpPr>
            <a:grpSpLocks/>
          </p:cNvGrpSpPr>
          <p:nvPr/>
        </p:nvGrpSpPr>
        <p:grpSpPr bwMode="auto">
          <a:xfrm>
            <a:off x="4802188" y="1066800"/>
            <a:ext cx="3392487" cy="5316538"/>
            <a:chOff x="3025" y="672"/>
            <a:chExt cx="2137" cy="3349"/>
          </a:xfrm>
        </p:grpSpPr>
        <p:pic>
          <p:nvPicPr>
            <p:cNvPr id="26631" name="Picture 3" descr="ManOutline.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83" y="672"/>
              <a:ext cx="1079" cy="3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32" name="Text Box 11"/>
            <p:cNvSpPr txBox="1">
              <a:spLocks noChangeArrowheads="1"/>
            </p:cNvSpPr>
            <p:nvPr/>
          </p:nvSpPr>
          <p:spPr bwMode="auto">
            <a:xfrm>
              <a:off x="4309" y="1392"/>
              <a:ext cx="671"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bg1"/>
                  </a:solidFill>
                  <a:latin typeface="Helvetica" charset="0"/>
                </a:rPr>
                <a:t>BODY</a:t>
              </a:r>
            </a:p>
          </p:txBody>
        </p:sp>
        <p:sp>
          <p:nvSpPr>
            <p:cNvPr id="26633" name="Rectangle 17"/>
            <p:cNvSpPr>
              <a:spLocks noChangeArrowheads="1"/>
            </p:cNvSpPr>
            <p:nvPr/>
          </p:nvSpPr>
          <p:spPr bwMode="auto">
            <a:xfrm>
              <a:off x="3025" y="2832"/>
              <a:ext cx="863"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r>
                <a:rPr lang="en-US" b="1">
                  <a:solidFill>
                    <a:srgbClr val="EF1F1D"/>
                  </a:solidFill>
                </a:rPr>
                <a:t>HUMAN</a:t>
              </a:r>
            </a:p>
            <a:p>
              <a:pPr algn="r"/>
              <a:r>
                <a:rPr lang="en-US" b="1">
                  <a:solidFill>
                    <a:srgbClr val="EF1F1D"/>
                  </a:solidFill>
                </a:rPr>
                <a:t>BODY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69"/>
          <p:cNvGrpSpPr>
            <a:grpSpLocks/>
          </p:cNvGrpSpPr>
          <p:nvPr/>
        </p:nvGrpSpPr>
        <p:grpSpPr bwMode="auto">
          <a:xfrm>
            <a:off x="3200400" y="838200"/>
            <a:ext cx="2398713" cy="5410200"/>
            <a:chOff x="2016" y="528"/>
            <a:chExt cx="1511" cy="3408"/>
          </a:xfrm>
        </p:grpSpPr>
        <p:pic>
          <p:nvPicPr>
            <p:cNvPr id="28705" name="Picture 58" descr="ManOutlinelft.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9" y="528"/>
              <a:ext cx="548" cy="3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706" name="Text Box 7"/>
            <p:cNvSpPr txBox="1">
              <a:spLocks noChangeArrowheads="1"/>
            </p:cNvSpPr>
            <p:nvPr/>
          </p:nvSpPr>
          <p:spPr bwMode="auto">
            <a:xfrm>
              <a:off x="2016" y="2830"/>
              <a:ext cx="92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a:t>
              </a:r>
            </a:p>
            <a:p>
              <a:pPr algn="r" eaLnBrk="1" hangingPunct="1"/>
              <a:r>
                <a:rPr lang="en-US" b="1">
                  <a:solidFill>
                    <a:srgbClr val="EF1F1D"/>
                  </a:solidFill>
                </a:rPr>
                <a:t>NATURE</a:t>
              </a:r>
            </a:p>
          </p:txBody>
        </p:sp>
      </p:grpSp>
      <p:grpSp>
        <p:nvGrpSpPr>
          <p:cNvPr id="28675" name="Group 70"/>
          <p:cNvGrpSpPr>
            <a:grpSpLocks/>
          </p:cNvGrpSpPr>
          <p:nvPr/>
        </p:nvGrpSpPr>
        <p:grpSpPr bwMode="auto">
          <a:xfrm>
            <a:off x="6532563" y="838200"/>
            <a:ext cx="2335212" cy="5410200"/>
            <a:chOff x="4115" y="528"/>
            <a:chExt cx="1471" cy="3408"/>
          </a:xfrm>
        </p:grpSpPr>
        <p:pic>
          <p:nvPicPr>
            <p:cNvPr id="28703" name="Picture 59" descr="ManOutlinert.gif                                               0003851AHudson1                        B794A0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15" y="528"/>
              <a:ext cx="537" cy="3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704" name="Text Box 8"/>
            <p:cNvSpPr txBox="1">
              <a:spLocks noChangeArrowheads="1"/>
            </p:cNvSpPr>
            <p:nvPr/>
          </p:nvSpPr>
          <p:spPr bwMode="auto">
            <a:xfrm>
              <a:off x="4658" y="2842"/>
              <a:ext cx="92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EF1F1D"/>
                  </a:solidFill>
                </a:rPr>
                <a:t>HUMAN</a:t>
              </a:r>
            </a:p>
            <a:p>
              <a:pPr eaLnBrk="1" hangingPunct="1"/>
              <a:r>
                <a:rPr lang="en-US" b="1">
                  <a:solidFill>
                    <a:srgbClr val="EF1F1D"/>
                  </a:solidFill>
                </a:rPr>
                <a:t>NATURE</a:t>
              </a:r>
            </a:p>
          </p:txBody>
        </p:sp>
      </p:grpSp>
      <p:grpSp>
        <p:nvGrpSpPr>
          <p:cNvPr id="4" name="Group 68"/>
          <p:cNvGrpSpPr>
            <a:grpSpLocks/>
          </p:cNvGrpSpPr>
          <p:nvPr/>
        </p:nvGrpSpPr>
        <p:grpSpPr bwMode="auto">
          <a:xfrm>
            <a:off x="5664200" y="966788"/>
            <a:ext cx="762000" cy="5029200"/>
            <a:chOff x="3568" y="609"/>
            <a:chExt cx="480" cy="3168"/>
          </a:xfrm>
        </p:grpSpPr>
        <p:sp>
          <p:nvSpPr>
            <p:cNvPr id="28680" name="Line 5"/>
            <p:cNvSpPr>
              <a:spLocks noChangeShapeType="1"/>
            </p:cNvSpPr>
            <p:nvPr/>
          </p:nvSpPr>
          <p:spPr bwMode="auto">
            <a:xfrm>
              <a:off x="3568" y="609"/>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1" name="Line 32"/>
            <p:cNvSpPr>
              <a:spLocks noChangeShapeType="1"/>
            </p:cNvSpPr>
            <p:nvPr/>
          </p:nvSpPr>
          <p:spPr bwMode="auto">
            <a:xfrm>
              <a:off x="3568" y="753"/>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2" name="Line 33"/>
            <p:cNvSpPr>
              <a:spLocks noChangeShapeType="1"/>
            </p:cNvSpPr>
            <p:nvPr/>
          </p:nvSpPr>
          <p:spPr bwMode="auto">
            <a:xfrm>
              <a:off x="3568" y="897"/>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3" name="Line 34"/>
            <p:cNvSpPr>
              <a:spLocks noChangeShapeType="1"/>
            </p:cNvSpPr>
            <p:nvPr/>
          </p:nvSpPr>
          <p:spPr bwMode="auto">
            <a:xfrm>
              <a:off x="3568" y="1041"/>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4" name="Line 35"/>
            <p:cNvSpPr>
              <a:spLocks noChangeShapeType="1"/>
            </p:cNvSpPr>
            <p:nvPr/>
          </p:nvSpPr>
          <p:spPr bwMode="auto">
            <a:xfrm>
              <a:off x="3568" y="1185"/>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5" name="Line 36"/>
            <p:cNvSpPr>
              <a:spLocks noChangeShapeType="1"/>
            </p:cNvSpPr>
            <p:nvPr/>
          </p:nvSpPr>
          <p:spPr bwMode="auto">
            <a:xfrm>
              <a:off x="3568" y="1329"/>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6" name="Line 37"/>
            <p:cNvSpPr>
              <a:spLocks noChangeShapeType="1"/>
            </p:cNvSpPr>
            <p:nvPr/>
          </p:nvSpPr>
          <p:spPr bwMode="auto">
            <a:xfrm>
              <a:off x="3568" y="1473"/>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7" name="Line 38"/>
            <p:cNvSpPr>
              <a:spLocks noChangeShapeType="1"/>
            </p:cNvSpPr>
            <p:nvPr/>
          </p:nvSpPr>
          <p:spPr bwMode="auto">
            <a:xfrm>
              <a:off x="3568" y="1617"/>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8" name="Line 39"/>
            <p:cNvSpPr>
              <a:spLocks noChangeShapeType="1"/>
            </p:cNvSpPr>
            <p:nvPr/>
          </p:nvSpPr>
          <p:spPr bwMode="auto">
            <a:xfrm>
              <a:off x="3568" y="1761"/>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89" name="Line 40"/>
            <p:cNvSpPr>
              <a:spLocks noChangeShapeType="1"/>
            </p:cNvSpPr>
            <p:nvPr/>
          </p:nvSpPr>
          <p:spPr bwMode="auto">
            <a:xfrm>
              <a:off x="3568" y="1905"/>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0" name="Line 41"/>
            <p:cNvSpPr>
              <a:spLocks noChangeShapeType="1"/>
            </p:cNvSpPr>
            <p:nvPr/>
          </p:nvSpPr>
          <p:spPr bwMode="auto">
            <a:xfrm>
              <a:off x="3568" y="2049"/>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1" name="Line 42"/>
            <p:cNvSpPr>
              <a:spLocks noChangeShapeType="1"/>
            </p:cNvSpPr>
            <p:nvPr/>
          </p:nvSpPr>
          <p:spPr bwMode="auto">
            <a:xfrm>
              <a:off x="3568" y="2193"/>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2" name="Line 43"/>
            <p:cNvSpPr>
              <a:spLocks noChangeShapeType="1"/>
            </p:cNvSpPr>
            <p:nvPr/>
          </p:nvSpPr>
          <p:spPr bwMode="auto">
            <a:xfrm>
              <a:off x="3568" y="2337"/>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3" name="Line 44"/>
            <p:cNvSpPr>
              <a:spLocks noChangeShapeType="1"/>
            </p:cNvSpPr>
            <p:nvPr/>
          </p:nvSpPr>
          <p:spPr bwMode="auto">
            <a:xfrm>
              <a:off x="3568" y="2481"/>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4" name="Line 45"/>
            <p:cNvSpPr>
              <a:spLocks noChangeShapeType="1"/>
            </p:cNvSpPr>
            <p:nvPr/>
          </p:nvSpPr>
          <p:spPr bwMode="auto">
            <a:xfrm>
              <a:off x="3568" y="2625"/>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5" name="Line 46"/>
            <p:cNvSpPr>
              <a:spLocks noChangeShapeType="1"/>
            </p:cNvSpPr>
            <p:nvPr/>
          </p:nvSpPr>
          <p:spPr bwMode="auto">
            <a:xfrm>
              <a:off x="3568" y="2769"/>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6" name="Line 47"/>
            <p:cNvSpPr>
              <a:spLocks noChangeShapeType="1"/>
            </p:cNvSpPr>
            <p:nvPr/>
          </p:nvSpPr>
          <p:spPr bwMode="auto">
            <a:xfrm>
              <a:off x="3568" y="2913"/>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7" name="Line 48"/>
            <p:cNvSpPr>
              <a:spLocks noChangeShapeType="1"/>
            </p:cNvSpPr>
            <p:nvPr/>
          </p:nvSpPr>
          <p:spPr bwMode="auto">
            <a:xfrm>
              <a:off x="3568" y="3057"/>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8" name="Line 49"/>
            <p:cNvSpPr>
              <a:spLocks noChangeShapeType="1"/>
            </p:cNvSpPr>
            <p:nvPr/>
          </p:nvSpPr>
          <p:spPr bwMode="auto">
            <a:xfrm>
              <a:off x="3568" y="3201"/>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699" name="Line 50"/>
            <p:cNvSpPr>
              <a:spLocks noChangeShapeType="1"/>
            </p:cNvSpPr>
            <p:nvPr/>
          </p:nvSpPr>
          <p:spPr bwMode="auto">
            <a:xfrm>
              <a:off x="3568" y="3345"/>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700" name="Line 51"/>
            <p:cNvSpPr>
              <a:spLocks noChangeShapeType="1"/>
            </p:cNvSpPr>
            <p:nvPr/>
          </p:nvSpPr>
          <p:spPr bwMode="auto">
            <a:xfrm>
              <a:off x="3568" y="3489"/>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701" name="Line 52"/>
            <p:cNvSpPr>
              <a:spLocks noChangeShapeType="1"/>
            </p:cNvSpPr>
            <p:nvPr/>
          </p:nvSpPr>
          <p:spPr bwMode="auto">
            <a:xfrm>
              <a:off x="3568" y="3633"/>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8702" name="Line 53"/>
            <p:cNvSpPr>
              <a:spLocks noChangeShapeType="1"/>
            </p:cNvSpPr>
            <p:nvPr/>
          </p:nvSpPr>
          <p:spPr bwMode="auto">
            <a:xfrm>
              <a:off x="3568" y="3777"/>
              <a:ext cx="480" cy="0"/>
            </a:xfrm>
            <a:prstGeom prst="line">
              <a:avLst/>
            </a:prstGeom>
            <a:noFill/>
            <a:ln w="38100">
              <a:solidFill>
                <a:srgbClr val="5DBACA"/>
              </a:solidFill>
              <a:round/>
              <a:headEnd type="triangle" w="sm" len="med"/>
              <a:tailEnd type="triangle" w="sm"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60471" name="Text Box 55"/>
          <p:cNvSpPr txBox="1">
            <a:spLocks noChangeArrowheads="1"/>
          </p:cNvSpPr>
          <p:nvPr/>
        </p:nvSpPr>
        <p:spPr bwMode="auto">
          <a:xfrm>
            <a:off x="342900" y="1447800"/>
            <a:ext cx="4610100" cy="27209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dirty="0">
                <a:effectLst>
                  <a:outerShdw blurRad="38100" dist="38100" dir="2700000" algn="tl">
                    <a:srgbClr val="DDDDDD"/>
                  </a:outerShdw>
                </a:effectLst>
              </a:rPr>
              <a:t>   Affirmed Christ</a:t>
            </a:r>
            <a:r>
              <a:rPr lang="ja-JP" altLang="en-US" b="1">
                <a:effectLst>
                  <a:outerShdw blurRad="38100" dist="38100" dir="2700000" algn="tl">
                    <a:srgbClr val="DDDDDD"/>
                  </a:outerShdw>
                </a:effectLst>
              </a:rPr>
              <a:t>’</a:t>
            </a:r>
            <a:r>
              <a:rPr lang="en-US" b="1" dirty="0">
                <a:effectLst>
                  <a:outerShdw blurRad="38100" dist="38100" dir="2700000" algn="tl">
                    <a:srgbClr val="DDDDDD"/>
                  </a:outerShdw>
                </a:effectLst>
              </a:rPr>
              <a:t>s Deity</a:t>
            </a:r>
          </a:p>
          <a:p>
            <a:pPr eaLnBrk="1" hangingPunct="1">
              <a:lnSpc>
                <a:spcPct val="120000"/>
              </a:lnSpc>
              <a:buFont typeface="Times" charset="0"/>
              <a:buChar char="•"/>
            </a:pPr>
            <a:r>
              <a:rPr lang="en-US" b="1" dirty="0">
                <a:effectLst>
                  <a:outerShdw blurRad="38100" dist="38100" dir="2700000" algn="tl">
                    <a:srgbClr val="DDDDDD"/>
                  </a:outerShdw>
                </a:effectLst>
              </a:rPr>
              <a:t>   Affirmed Christ</a:t>
            </a:r>
            <a:r>
              <a:rPr lang="ja-JP" altLang="en-US" b="1">
                <a:effectLst>
                  <a:outerShdw blurRad="38100" dist="38100" dir="2700000" algn="tl">
                    <a:srgbClr val="DDDDDD"/>
                  </a:outerShdw>
                </a:effectLst>
              </a:rPr>
              <a:t>’</a:t>
            </a:r>
            <a:r>
              <a:rPr lang="en-US" b="1" dirty="0">
                <a:effectLst>
                  <a:outerShdw blurRad="38100" dist="38100" dir="2700000" algn="tl">
                    <a:srgbClr val="DDDDDD"/>
                  </a:outerShdw>
                </a:effectLst>
              </a:rPr>
              <a:t>s Humanity</a:t>
            </a:r>
          </a:p>
          <a:p>
            <a:pPr eaLnBrk="1" hangingPunct="1">
              <a:lnSpc>
                <a:spcPct val="120000"/>
              </a:lnSpc>
              <a:buFont typeface="Times" charset="0"/>
              <a:buChar char="•"/>
            </a:pPr>
            <a:r>
              <a:rPr lang="en-US" b="1" dirty="0">
                <a:effectLst>
                  <a:outerShdw blurRad="38100" dist="38100" dir="2700000" algn="tl">
                    <a:srgbClr val="DDDDDD"/>
                  </a:outerShdw>
                </a:effectLst>
              </a:rPr>
              <a:t>   A Divided the two</a:t>
            </a:r>
          </a:p>
          <a:p>
            <a:pPr eaLnBrk="1" hangingPunct="1">
              <a:lnSpc>
                <a:spcPct val="120000"/>
              </a:lnSpc>
              <a:buFont typeface="Times" charset="0"/>
              <a:buChar char="•"/>
            </a:pPr>
            <a:r>
              <a:rPr lang="en-US" b="1" dirty="0">
                <a:effectLst>
                  <a:outerShdw blurRad="38100" dist="38100" dir="2700000" algn="tl">
                    <a:srgbClr val="DDDDDD"/>
                  </a:outerShdw>
                </a:effectLst>
              </a:rPr>
              <a:t>   Christ is divided into two</a:t>
            </a:r>
          </a:p>
          <a:p>
            <a:pPr eaLnBrk="1" hangingPunct="1">
              <a:lnSpc>
                <a:spcPct val="120000"/>
              </a:lnSpc>
              <a:buFont typeface="Times" charset="0"/>
              <a:buNone/>
            </a:pPr>
            <a:r>
              <a:rPr lang="en-US" b="1" dirty="0">
                <a:effectLst>
                  <a:outerShdw blurRad="38100" dist="38100" dir="2700000" algn="tl">
                    <a:srgbClr val="DDDDDD"/>
                  </a:outerShdw>
                </a:effectLst>
              </a:rPr>
              <a:t>     persons one divine </a:t>
            </a:r>
          </a:p>
          <a:p>
            <a:pPr eaLnBrk="1" hangingPunct="1">
              <a:lnSpc>
                <a:spcPct val="120000"/>
              </a:lnSpc>
              <a:buFont typeface="Times" charset="0"/>
              <a:buNone/>
            </a:pPr>
            <a:r>
              <a:rPr lang="en-US" b="1" dirty="0">
                <a:effectLst>
                  <a:outerShdw blurRad="38100" dist="38100" dir="2700000" algn="tl">
                    <a:srgbClr val="DDDDDD"/>
                  </a:outerShdw>
                </a:effectLst>
              </a:rPr>
              <a:t>     and one human</a:t>
            </a:r>
          </a:p>
        </p:txBody>
      </p:sp>
      <p:sp>
        <p:nvSpPr>
          <p:cNvPr id="28678" name="Text Box 61"/>
          <p:cNvSpPr txBox="1">
            <a:spLocks noChangeArrowheads="1"/>
          </p:cNvSpPr>
          <p:nvPr/>
        </p:nvSpPr>
        <p:spPr bwMode="auto">
          <a:xfrm>
            <a:off x="381000" y="5562600"/>
            <a:ext cx="29527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t>Two separate beings</a:t>
            </a:r>
          </a:p>
          <a:p>
            <a:pPr algn="ctr" eaLnBrk="1" hangingPunct="1"/>
            <a:r>
              <a:rPr lang="en-US" b="1"/>
              <a:t>God…………….Man</a:t>
            </a:r>
          </a:p>
        </p:txBody>
      </p:sp>
      <p:sp>
        <p:nvSpPr>
          <p:cNvPr id="28679" name="WordArt 63"/>
          <p:cNvSpPr>
            <a:spLocks noChangeArrowheads="1" noChangeShapeType="1" noTextEdit="1"/>
          </p:cNvSpPr>
          <p:nvPr/>
        </p:nvSpPr>
        <p:spPr bwMode="auto">
          <a:xfrm>
            <a:off x="342900" y="457200"/>
            <a:ext cx="40767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Nestorianism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04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04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71"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ManOutline.gif                                                 0003851AHudson1                        B794A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6088" y="1008063"/>
            <a:ext cx="1712912" cy="531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7" name="Text Box 7"/>
          <p:cNvSpPr txBox="1">
            <a:spLocks noChangeArrowheads="1"/>
          </p:cNvSpPr>
          <p:nvPr/>
        </p:nvSpPr>
        <p:spPr bwMode="auto">
          <a:xfrm>
            <a:off x="508000" y="1431925"/>
            <a:ext cx="5207000" cy="9683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buFont typeface="Times" charset="0"/>
              <a:buChar char="•"/>
            </a:pPr>
            <a:r>
              <a:rPr lang="en-US" b="1">
                <a:effectLst>
                  <a:outerShdw blurRad="38100" dist="38100" dir="2700000" algn="tl">
                    <a:srgbClr val="DDDDDD"/>
                  </a:outerShdw>
                </a:effectLst>
              </a:rPr>
              <a:t>  Unity but confusion of natures</a:t>
            </a:r>
          </a:p>
          <a:p>
            <a:pPr eaLnBrk="1" hangingPunct="1">
              <a:lnSpc>
                <a:spcPct val="120000"/>
              </a:lnSpc>
              <a:buFont typeface="Times" charset="0"/>
              <a:buChar char="•"/>
            </a:pPr>
            <a:r>
              <a:rPr lang="en-US" b="1">
                <a:effectLst>
                  <a:outerShdw blurRad="38100" dist="38100" dir="2700000" algn="tl">
                    <a:srgbClr val="DDDDDD"/>
                  </a:outerShdw>
                </a:effectLst>
              </a:rPr>
              <a:t>  A single third nature</a:t>
            </a:r>
          </a:p>
        </p:txBody>
      </p:sp>
      <p:pic>
        <p:nvPicPr>
          <p:cNvPr id="61448" name="Picture 8" descr="DNAanimated2.gif copy                                          00000013Hudson1                        B794A0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84900" y="2120900"/>
            <a:ext cx="393700" cy="173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8"/>
          <p:cNvGrpSpPr>
            <a:grpSpLocks/>
          </p:cNvGrpSpPr>
          <p:nvPr/>
        </p:nvGrpSpPr>
        <p:grpSpPr bwMode="auto">
          <a:xfrm>
            <a:off x="3784600" y="2971800"/>
            <a:ext cx="1473200" cy="2714625"/>
            <a:chOff x="2222" y="1872"/>
            <a:chExt cx="928" cy="1710"/>
          </a:xfrm>
        </p:grpSpPr>
        <p:sp>
          <p:nvSpPr>
            <p:cNvPr id="30731" name="Text Box 4"/>
            <p:cNvSpPr txBox="1">
              <a:spLocks noChangeArrowheads="1"/>
            </p:cNvSpPr>
            <p:nvPr/>
          </p:nvSpPr>
          <p:spPr bwMode="auto">
            <a:xfrm>
              <a:off x="2222" y="1872"/>
              <a:ext cx="92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b="1">
                  <a:solidFill>
                    <a:srgbClr val="EF1F1D"/>
                  </a:solidFill>
                </a:rPr>
                <a:t>DIVINE</a:t>
              </a:r>
            </a:p>
            <a:p>
              <a:pPr algn="r" eaLnBrk="1" hangingPunct="1"/>
              <a:r>
                <a:rPr lang="en-US" b="1">
                  <a:solidFill>
                    <a:srgbClr val="EF1F1D"/>
                  </a:solidFill>
                </a:rPr>
                <a:t>NATURE</a:t>
              </a:r>
            </a:p>
          </p:txBody>
        </p:sp>
        <p:pic>
          <p:nvPicPr>
            <p:cNvPr id="30732" name="Picture 10" descr="&#10;DNAlft.gif                                                     0003851AHudson1                        B794A01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35" y="2487"/>
              <a:ext cx="209" cy="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19"/>
          <p:cNvGrpSpPr>
            <a:grpSpLocks/>
          </p:cNvGrpSpPr>
          <p:nvPr/>
        </p:nvGrpSpPr>
        <p:grpSpPr bwMode="auto">
          <a:xfrm>
            <a:off x="7442200" y="2973388"/>
            <a:ext cx="1473200" cy="2574925"/>
            <a:chOff x="4688" y="1873"/>
            <a:chExt cx="928" cy="1622"/>
          </a:xfrm>
        </p:grpSpPr>
        <p:sp>
          <p:nvSpPr>
            <p:cNvPr id="30729" name="Text Box 5"/>
            <p:cNvSpPr txBox="1">
              <a:spLocks noChangeArrowheads="1"/>
            </p:cNvSpPr>
            <p:nvPr/>
          </p:nvSpPr>
          <p:spPr bwMode="auto">
            <a:xfrm>
              <a:off x="4688" y="1873"/>
              <a:ext cx="92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EF1F1D"/>
                  </a:solidFill>
                </a:rPr>
                <a:t>HUMAN</a:t>
              </a:r>
            </a:p>
            <a:p>
              <a:pPr eaLnBrk="1" hangingPunct="1"/>
              <a:r>
                <a:rPr lang="en-US" b="1">
                  <a:solidFill>
                    <a:srgbClr val="EF1F1D"/>
                  </a:solidFill>
                </a:rPr>
                <a:t>NATURE</a:t>
              </a:r>
            </a:p>
          </p:txBody>
        </p:sp>
        <p:pic>
          <p:nvPicPr>
            <p:cNvPr id="30730" name="Picture 11" descr=" DNArt.gif                                                      0003851AHudson1                        B794A01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90" y="2575"/>
              <a:ext cx="242" cy="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727" name="Text Box 14"/>
          <p:cNvSpPr txBox="1">
            <a:spLocks noChangeArrowheads="1"/>
          </p:cNvSpPr>
          <p:nvPr/>
        </p:nvSpPr>
        <p:spPr bwMode="auto">
          <a:xfrm>
            <a:off x="282575" y="6096000"/>
            <a:ext cx="40608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Third Mixed Being - Godman</a:t>
            </a:r>
          </a:p>
        </p:txBody>
      </p:sp>
      <p:sp>
        <p:nvSpPr>
          <p:cNvPr id="30728" name="WordArt 15"/>
          <p:cNvSpPr>
            <a:spLocks noChangeArrowheads="1" noChangeShapeType="1" noTextEdit="1"/>
          </p:cNvSpPr>
          <p:nvPr/>
        </p:nvSpPr>
        <p:spPr bwMode="auto">
          <a:xfrm>
            <a:off x="508000" y="533400"/>
            <a:ext cx="4216400" cy="838200"/>
          </a:xfrm>
          <a:prstGeom prst="rect">
            <a:avLst/>
          </a:prstGeom>
        </p:spPr>
        <p:txBody>
          <a:bodyPr wrap="none" fromWordArt="1">
            <a:prstTxWarp prst="textPlain">
              <a:avLst>
                <a:gd name="adj" fmla="val 50000"/>
              </a:avLst>
            </a:prstTxWarp>
          </a:bodyPr>
          <a:lstStyle/>
          <a:p>
            <a:pPr algn="ctr"/>
            <a:r>
              <a:rPr lang="en-US" sz="6000" kern="10">
                <a:ln w="9525">
                  <a:solidFill>
                    <a:srgbClr val="008000"/>
                  </a:solidFill>
                  <a:round/>
                  <a:headEnd/>
                  <a:tailEnd/>
                </a:ln>
                <a:solidFill>
                  <a:schemeClr val="accent2"/>
                </a:solidFill>
                <a:effectLst>
                  <a:outerShdw blurRad="63500" dist="563972" dir="14049741" sx="125000" sy="125000" algn="tl" rotWithShape="0">
                    <a:srgbClr val="C7DFD3">
                      <a:alpha val="74997"/>
                    </a:srgbClr>
                  </a:outerShdw>
                </a:effectLst>
                <a:latin typeface="Times New Roman"/>
                <a:ea typeface="Times New Roman"/>
                <a:cs typeface="Times New Roman"/>
              </a:rPr>
              <a:t>Eutychianism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1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9788</TotalTime>
  <Words>8598</Words>
  <Application>Microsoft Macintosh PowerPoint</Application>
  <PresentationFormat>On-screen Show (4:3)</PresentationFormat>
  <Paragraphs>895</Paragraphs>
  <Slides>21</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Times</vt:lpstr>
      <vt:lpstr>Arial</vt:lpstr>
      <vt:lpstr>Comic Sans MS</vt:lpstr>
      <vt:lpstr>Geneva</vt:lpstr>
      <vt:lpstr>Helvetica</vt:lpstr>
      <vt:lpstr>Impact</vt:lpstr>
      <vt:lpstr>Times New Roman</vt:lpstr>
      <vt:lpstr>Wingdings</vt:lpstr>
      <vt:lpstr>Default Design</vt:lpstr>
      <vt:lpstr>1_Default Design</vt:lpstr>
      <vt:lpstr>Orbit</vt:lpstr>
      <vt:lpstr>預設簡報設計</vt:lpstr>
      <vt:lpstr>Christological Controversies</vt:lpstr>
      <vt:lpstr>Christological Controversies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Christology link at BibleStudyDownloads.org</vt:lpstr>
      <vt:lpstr>Black</vt:lpstr>
    </vt:vector>
  </TitlesOfParts>
  <Company>Zondervan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Griffith</cp:lastModifiedBy>
  <cp:revision>223</cp:revision>
  <dcterms:created xsi:type="dcterms:W3CDTF">2009-02-16T21:56:11Z</dcterms:created>
  <dcterms:modified xsi:type="dcterms:W3CDTF">2023-02-04T17:16:42Z</dcterms:modified>
</cp:coreProperties>
</file>